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48" r:id="rId5"/>
    <p:sldId id="331" r:id="rId6"/>
    <p:sldId id="332" r:id="rId7"/>
    <p:sldId id="334" r:id="rId8"/>
    <p:sldId id="262" r:id="rId9"/>
    <p:sldId id="335" r:id="rId10"/>
    <p:sldId id="336" r:id="rId11"/>
    <p:sldId id="337" r:id="rId12"/>
    <p:sldId id="338" r:id="rId13"/>
    <p:sldId id="323" r:id="rId14"/>
    <p:sldId id="339" r:id="rId15"/>
    <p:sldId id="340" r:id="rId16"/>
    <p:sldId id="341" r:id="rId17"/>
    <p:sldId id="342" r:id="rId18"/>
    <p:sldId id="343" r:id="rId19"/>
    <p:sldId id="345" r:id="rId20"/>
    <p:sldId id="346" r:id="rId21"/>
    <p:sldId id="347" r:id="rId22"/>
    <p:sldId id="318" r:id="rId23"/>
    <p:sldId id="321" r:id="rId24"/>
    <p:sldId id="32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E4338B-3B50-4E84-3CCC-1C30610AE9F9}" name="Chiara Bartolacci" initials="CB" userId="S::chiara.bartolacci@icons.it::f723c3ad-915c-46bd-8b0a-5b121123762d" providerId="AD"/>
  <p188:author id="{23D3978C-4C3B-5C4E-0517-8E55D5CB46BD}" name="Cesar Giovanni Crisosto" initials="CC" userId="S::cesar.crisosto@icons.it::c226e70c-faed-456d-b3ab-688bdb2c715c" providerId="AD"/>
  <p188:author id="{D7CE20B7-6426-A220-2789-F763F77C6847}" name="Caterina Falcinelli" initials="CF" userId="S::caterina.falcinelli@icons.it::a6e8803d-31e1-4a6a-b671-280f1d3c4962" providerId="AD"/>
  <p188:author id="{1442B7B7-C878-DADB-FD98-4908B0763B7D}" name="Sofia Finzi" initials="SF" userId="S::sofia.finzi@icons.it::e43a704c-91d1-4fba-a72e-ff025e835c22" providerId="AD"/>
  <p188:author id="{6A30DAD1-6774-B4E3-B1CD-19547175569A}" name="Rossella Fiori" initials="RF" userId="S::rossella.fiori@icons.it::d691a337-6a97-4d32-80d1-5c3cf9d36a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Windows" initials="Mar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E00"/>
    <a:srgbClr val="7682C7"/>
    <a:srgbClr val="88CCCA"/>
    <a:srgbClr val="0F412C"/>
    <a:srgbClr val="4C867B"/>
    <a:srgbClr val="FFA14B"/>
    <a:srgbClr val="0F422D"/>
    <a:srgbClr val="295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4C1A8A3-306A-4EB7-A6B1-4F7E0EB9C5D6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0"/>
  </p:normalViewPr>
  <p:slideViewPr>
    <p:cSldViewPr snapToGrid="0">
      <p:cViewPr>
        <p:scale>
          <a:sx n="80" d="100"/>
          <a:sy n="80" d="100"/>
        </p:scale>
        <p:origin x="754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a Falcinelli" userId="a6e8803d-31e1-4a6a-b671-280f1d3c4962" providerId="ADAL" clId="{BE7AAD53-37B1-422C-BA3E-DCF6ABD30AA8}"/>
    <pc:docChg chg="modSld">
      <pc:chgData name="Caterina Falcinelli" userId="a6e8803d-31e1-4a6a-b671-280f1d3c4962" providerId="ADAL" clId="{BE7AAD53-37B1-422C-BA3E-DCF6ABD30AA8}" dt="2024-09-13T14:09:18.593" v="1" actId="207"/>
      <pc:docMkLst>
        <pc:docMk/>
      </pc:docMkLst>
      <pc:sldChg chg="modSp mod">
        <pc:chgData name="Caterina Falcinelli" userId="a6e8803d-31e1-4a6a-b671-280f1d3c4962" providerId="ADAL" clId="{BE7AAD53-37B1-422C-BA3E-DCF6ABD30AA8}" dt="2024-09-13T14:09:18.593" v="1" actId="207"/>
        <pc:sldMkLst>
          <pc:docMk/>
          <pc:sldMk cId="1018781735" sldId="318"/>
        </pc:sldMkLst>
        <pc:picChg chg="mod">
          <ac:chgData name="Caterina Falcinelli" userId="a6e8803d-31e1-4a6a-b671-280f1d3c4962" providerId="ADAL" clId="{BE7AAD53-37B1-422C-BA3E-DCF6ABD30AA8}" dt="2024-09-13T14:09:18.593" v="1" actId="207"/>
          <ac:picMkLst>
            <pc:docMk/>
            <pc:sldMk cId="1018781735" sldId="318"/>
            <ac:picMk id="4" creationId="{4CDA260D-3252-FE35-FFC8-EE837A38928A}"/>
          </ac:picMkLst>
        </pc:picChg>
        <pc:picChg chg="mod">
          <ac:chgData name="Caterina Falcinelli" userId="a6e8803d-31e1-4a6a-b671-280f1d3c4962" providerId="ADAL" clId="{BE7AAD53-37B1-422C-BA3E-DCF6ABD30AA8}" dt="2024-09-13T14:09:15.983" v="0" actId="207"/>
          <ac:picMkLst>
            <pc:docMk/>
            <pc:sldMk cId="1018781735" sldId="318"/>
            <ac:picMk id="9" creationId="{DE2AAC3D-EC06-5C89-EC77-46BD7DE57A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31EC592-006C-E5EC-83DB-47A436F4F1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F71A2D-01C0-B167-1B14-EF8BEF411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7E9F-44A2-E649-8DF8-EADE73D15894}" type="datetimeFigureOut">
              <a:rPr lang="it-IT" smtClean="0"/>
              <a:t>13/09/2024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211916-E983-BF4A-1C36-06D2B06B87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763DBE-D3B1-5BBC-DF7A-0C219A461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CD8C9-66F6-AD43-BDD3-77725ABD07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52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098D4-0BFA-0A45-9C17-68272B8CA4D6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2304D-F03C-A44C-B58F-64002ED6F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8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2304D-F03C-A44C-B58F-64002ED6FF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6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2304D-F03C-A44C-B58F-64002ED6FF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13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2304D-F03C-A44C-B58F-64002ED6FF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9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1CE60-86E5-186E-DBCD-5DBFD5DF64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933" y="2432925"/>
            <a:ext cx="9175197" cy="1772653"/>
          </a:xfrm>
        </p:spPr>
        <p:txBody>
          <a:bodyPr bIns="0" anchor="b">
            <a:noAutofit/>
          </a:bodyPr>
          <a:lstStyle>
            <a:lvl1pPr algn="l">
              <a:lnSpc>
                <a:spcPts val="5180"/>
              </a:lnSpc>
              <a:defRPr sz="5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it-IT" err="1"/>
              <a:t>This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your</a:t>
            </a:r>
            <a:br>
              <a:rPr lang="it-IT"/>
            </a:br>
            <a:r>
              <a:rPr lang="it-IT" err="1"/>
              <a:t>presentation</a:t>
            </a:r>
            <a:r>
              <a:rPr lang="it-IT"/>
              <a:t> </a:t>
            </a:r>
            <a:r>
              <a:rPr lang="it-IT" err="1"/>
              <a:t>title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B04101-BE57-3461-5655-73E1835938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933" y="4378616"/>
            <a:ext cx="9175197" cy="1599615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Name, Organization</a:t>
            </a:r>
            <a:endParaRPr lang="en-GB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BF14F18-E539-0A51-B9A7-18784AABBF14}"/>
              </a:ext>
            </a:extLst>
          </p:cNvPr>
          <p:cNvGrpSpPr/>
          <p:nvPr userDrawn="1"/>
        </p:nvGrpSpPr>
        <p:grpSpPr>
          <a:xfrm>
            <a:off x="536500" y="5736913"/>
            <a:ext cx="2539209" cy="747978"/>
            <a:chOff x="1996824" y="6294110"/>
            <a:chExt cx="2539209" cy="747978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5B3161C8-387B-CF66-70BB-6C1314600938}"/>
                </a:ext>
              </a:extLst>
            </p:cNvPr>
            <p:cNvSpPr txBox="1"/>
            <p:nvPr userDrawn="1"/>
          </p:nvSpPr>
          <p:spPr>
            <a:xfrm>
              <a:off x="1996824" y="6780478"/>
              <a:ext cx="25392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Co-</a:t>
              </a:r>
              <a:r>
                <a:rPr lang="it-IT" sz="1100" b="0" kern="120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funded</a:t>
              </a:r>
              <a:r>
                <a:rPr lang="it-IT" sz="1100" b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by The </a:t>
              </a:r>
              <a:r>
                <a:rPr lang="it-IT" sz="1100" b="0" kern="120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European</a:t>
              </a:r>
              <a:r>
                <a:rPr lang="it-IT" sz="1100" b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Union</a:t>
              </a:r>
              <a:endParaRPr lang="en-GB"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11AAB3-031D-500D-B526-47CA16FBC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073400" y="6294110"/>
              <a:ext cx="628693" cy="41912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BAAB6F90-2554-4E33-A9FC-45BDCC3BF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33" y="634719"/>
            <a:ext cx="3624442" cy="859805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D1FF6C8A-492C-1695-A6B0-E2334572A3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40869" y="5736912"/>
            <a:ext cx="1435740" cy="4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8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0BE726F-29F8-6A30-A952-0D1300361F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51" y="1"/>
            <a:ext cx="12203302" cy="6858000"/>
          </a:xfrm>
          <a:prstGeom prst="rect">
            <a:avLst/>
          </a:prstGeom>
        </p:spPr>
      </p:pic>
      <p:sp>
        <p:nvSpPr>
          <p:cNvPr id="3" name="Google Shape;43;p6">
            <a:extLst>
              <a:ext uri="{FF2B5EF4-FFF2-40B4-BE49-F238E27FC236}">
                <a16:creationId xmlns:a16="http://schemas.microsoft.com/office/drawing/2014/main" id="{0C067899-72AF-9374-6C01-9ADBBD936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4" name="Immagine 3" descr="Immagine che contiene Elementi grafici, grafica, clipart, Policromia&#10;&#10;Descrizione generata automaticamente">
            <a:extLst>
              <a:ext uri="{FF2B5EF4-FFF2-40B4-BE49-F238E27FC236}">
                <a16:creationId xmlns:a16="http://schemas.microsoft.com/office/drawing/2014/main" id="{003340E3-A684-D4FE-1FB2-D3A61B1C20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680" y="6066923"/>
            <a:ext cx="362941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Imag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D0A047-5DDB-BD3C-75F6-79DA4837FE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 hasCustomPrompt="1"/>
          </p:nvPr>
        </p:nvSpPr>
        <p:spPr>
          <a:xfrm>
            <a:off x="609934" y="2536012"/>
            <a:ext cx="10972132" cy="4959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err="1"/>
              <a:t>Whant</a:t>
            </a:r>
            <a:r>
              <a:rPr lang="it-IT"/>
              <a:t> big impact?</a:t>
            </a:r>
          </a:p>
        </p:txBody>
      </p:sp>
      <p:sp>
        <p:nvSpPr>
          <p:cNvPr id="12" name="Google Shape;69;p9">
            <a:extLst>
              <a:ext uri="{FF2B5EF4-FFF2-40B4-BE49-F238E27FC236}">
                <a16:creationId xmlns:a16="http://schemas.microsoft.com/office/drawing/2014/main" id="{06FB3D3C-6794-2B94-FA70-CBE2DB1EF5BE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09934" y="3047456"/>
            <a:ext cx="10972132" cy="4959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  <a:defRPr sz="3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Use big image.</a:t>
            </a:r>
          </a:p>
        </p:txBody>
      </p:sp>
      <p:pic>
        <p:nvPicPr>
          <p:cNvPr id="18" name="Immagine 17" descr="Immagine che contiene simbolo, logo, clipart, Elementi grafici&#10;&#10;Descrizione generata automaticamente">
            <a:extLst>
              <a:ext uri="{FF2B5EF4-FFF2-40B4-BE49-F238E27FC236}">
                <a16:creationId xmlns:a16="http://schemas.microsoft.com/office/drawing/2014/main" id="{E88A162B-96DB-DBC6-A4A8-32D79F64D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7680" y="6063915"/>
            <a:ext cx="364993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Small img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08566262-D441-F67D-9953-C3882305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018" y="0"/>
            <a:ext cx="5989982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539595" y="538801"/>
            <a:ext cx="5059346" cy="1502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539595" y="2213929"/>
            <a:ext cx="5059346" cy="41334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pic>
        <p:nvPicPr>
          <p:cNvPr id="5" name="Immagine 4" descr="Immagine che contiene simbolo, logo, clipart, Elementi grafici&#10;&#10;Descrizione generata automaticamente">
            <a:extLst>
              <a:ext uri="{FF2B5EF4-FFF2-40B4-BE49-F238E27FC236}">
                <a16:creationId xmlns:a16="http://schemas.microsoft.com/office/drawing/2014/main" id="{D2416576-5072-4E8F-AE39-B2A4495D6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7680" y="6063915"/>
            <a:ext cx="364993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4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+diagram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884F12-1C36-1AEC-447B-E4319B6F06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51" y="1"/>
            <a:ext cx="12203300" cy="6857999"/>
          </a:xfrm>
          <a:prstGeom prst="rect">
            <a:avLst/>
          </a:prstGeom>
        </p:spPr>
      </p:pic>
      <p:sp>
        <p:nvSpPr>
          <p:cNvPr id="3" name="Google Shape;43;p6">
            <a:extLst>
              <a:ext uri="{FF2B5EF4-FFF2-40B4-BE49-F238E27FC236}">
                <a16:creationId xmlns:a16="http://schemas.microsoft.com/office/drawing/2014/main" id="{0C067899-72AF-9374-6C01-9ADBBD936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4E73D0-A4B2-3D4E-38B0-93F7340A25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749425"/>
            <a:ext cx="10972131" cy="43730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1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Graph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9C8B40C-5E65-C3DA-4215-B3CF0F75D7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51" y="1"/>
            <a:ext cx="12203302" cy="6858000"/>
          </a:xfrm>
          <a:prstGeom prst="rect">
            <a:avLst/>
          </a:prstGeom>
        </p:spPr>
      </p:pic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609934" y="5875067"/>
            <a:ext cx="10972132" cy="4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47352F-5681-5B32-5816-0863515346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934" y="582933"/>
            <a:ext cx="10852496" cy="51817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3" name="Immagine 2" descr="Immagine che contiene Elementi grafici, grafica, clipart, Policromia&#10;&#10;Descrizione generata automaticamente">
            <a:extLst>
              <a:ext uri="{FF2B5EF4-FFF2-40B4-BE49-F238E27FC236}">
                <a16:creationId xmlns:a16="http://schemas.microsoft.com/office/drawing/2014/main" id="{FF9E580B-3EEF-E2D6-02E3-10127AD28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680" y="6066923"/>
            <a:ext cx="362941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9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8E5F5AB-CDB3-F60D-F3BA-3B6842A01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51" y="1"/>
            <a:ext cx="12203302" cy="6858000"/>
          </a:xfrm>
          <a:prstGeom prst="rect">
            <a:avLst/>
          </a:prstGeom>
        </p:spPr>
      </p:pic>
      <p:pic>
        <p:nvPicPr>
          <p:cNvPr id="3" name="Immagine 2" descr="Immagine che contiene Elementi grafici, grafica, clipart, Policromia&#10;&#10;Descrizione generata automaticamente">
            <a:extLst>
              <a:ext uri="{FF2B5EF4-FFF2-40B4-BE49-F238E27FC236}">
                <a16:creationId xmlns:a16="http://schemas.microsoft.com/office/drawing/2014/main" id="{CEC43095-C332-12AE-4A51-5DFCFFD55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680" y="6066923"/>
            <a:ext cx="362941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2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 userDrawn="1">
  <p:cSld name="Closing">
    <p:bg>
      <p:bgRef idx="1001">
        <a:schemeClr val="bg2"/>
      </p:bgRef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C06104A-5EEA-C2DB-A011-1A5BA17324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934" y="1656347"/>
            <a:ext cx="10972132" cy="177265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Thanks</a:t>
            </a:r>
            <a:endParaRPr lang="en-GB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EDD0C0A7-06E5-5B62-949B-DC9B55D218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934" y="3814308"/>
            <a:ext cx="6030709" cy="125236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err="1"/>
              <a:t>Contacts</a:t>
            </a:r>
            <a:r>
              <a:rPr lang="it-IT"/>
              <a:t>: </a:t>
            </a:r>
            <a:r>
              <a:rPr lang="it-IT" err="1"/>
              <a:t>mail@mail</a:t>
            </a:r>
            <a:endParaRPr lang="en-GB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B65772-5233-83CE-A21D-F07D998180F0}"/>
              </a:ext>
            </a:extLst>
          </p:cNvPr>
          <p:cNvGrpSpPr/>
          <p:nvPr userDrawn="1"/>
        </p:nvGrpSpPr>
        <p:grpSpPr>
          <a:xfrm>
            <a:off x="609933" y="5374691"/>
            <a:ext cx="8276891" cy="931087"/>
            <a:chOff x="-1982852" y="5578004"/>
            <a:chExt cx="8276891" cy="93108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BF06F3E-4204-1E92-8B55-4E15DDE605AE}"/>
                </a:ext>
              </a:extLst>
            </p:cNvPr>
            <p:cNvSpPr txBox="1"/>
            <p:nvPr userDrawn="1"/>
          </p:nvSpPr>
          <p:spPr>
            <a:xfrm>
              <a:off x="-1982852" y="6078204"/>
              <a:ext cx="82768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/>
                <a:t>Co-</a:t>
              </a:r>
              <a:r>
                <a:rPr lang="it-IT" sz="1100" err="1"/>
                <a:t>funded</a:t>
              </a:r>
              <a:r>
                <a:rPr lang="it-IT" sz="1100"/>
                <a:t> by the </a:t>
              </a:r>
              <a:r>
                <a:rPr lang="it-IT" sz="1100" err="1"/>
                <a:t>European</a:t>
              </a:r>
              <a:r>
                <a:rPr lang="it-IT" sz="1100"/>
                <a:t> Union. </a:t>
              </a:r>
              <a:r>
                <a:rPr lang="it-IT" sz="1100" err="1"/>
                <a:t>Views</a:t>
              </a:r>
              <a:r>
                <a:rPr lang="it-IT" sz="1100"/>
                <a:t> and opinions </a:t>
              </a:r>
              <a:r>
                <a:rPr lang="it-IT" sz="1100" err="1"/>
                <a:t>expressed</a:t>
              </a:r>
              <a:r>
                <a:rPr lang="it-IT" sz="1100"/>
                <a:t> are </a:t>
              </a:r>
              <a:r>
                <a:rPr lang="it-IT" sz="1100" err="1"/>
                <a:t>however</a:t>
              </a:r>
              <a:r>
                <a:rPr lang="it-IT" sz="1100"/>
                <a:t> </a:t>
              </a:r>
              <a:r>
                <a:rPr lang="it-IT" sz="1100" err="1"/>
                <a:t>those</a:t>
              </a:r>
              <a:r>
                <a:rPr lang="it-IT" sz="1100"/>
                <a:t> of the </a:t>
              </a:r>
              <a:r>
                <a:rPr lang="it-IT" sz="1100" err="1"/>
                <a:t>author</a:t>
              </a:r>
              <a:r>
                <a:rPr lang="it-IT" sz="1100"/>
                <a:t>(</a:t>
              </a:r>
              <a:r>
                <a:rPr lang="it-IT" sz="1100" err="1"/>
                <a:t>s</a:t>
              </a:r>
              <a:r>
                <a:rPr lang="it-IT" sz="1100"/>
                <a:t>) </a:t>
              </a:r>
              <a:r>
                <a:rPr lang="it-IT" sz="1100" err="1"/>
                <a:t>only</a:t>
              </a:r>
              <a:r>
                <a:rPr lang="it-IT" sz="1100"/>
                <a:t> and do </a:t>
              </a:r>
              <a:r>
                <a:rPr lang="it-IT" sz="1100" err="1"/>
                <a:t>not</a:t>
              </a:r>
              <a:r>
                <a:rPr lang="it-IT" sz="1100"/>
                <a:t> </a:t>
              </a:r>
              <a:r>
                <a:rPr lang="it-IT" sz="1100" err="1"/>
                <a:t>necessarily</a:t>
              </a:r>
              <a:r>
                <a:rPr lang="it-IT" sz="1100"/>
                <a:t> </a:t>
              </a:r>
              <a:r>
                <a:rPr lang="it-IT" sz="1100" err="1"/>
                <a:t>reflect</a:t>
              </a:r>
              <a:r>
                <a:rPr lang="it-IT" sz="1100"/>
                <a:t> </a:t>
              </a:r>
              <a:r>
                <a:rPr lang="it-IT" sz="1100" err="1"/>
                <a:t>those</a:t>
              </a:r>
              <a:r>
                <a:rPr lang="it-IT" sz="1100"/>
                <a:t> of HADEA. </a:t>
              </a:r>
              <a:r>
                <a:rPr lang="it-IT" sz="1100" err="1"/>
                <a:t>Neither</a:t>
              </a:r>
              <a:r>
                <a:rPr lang="it-IT" sz="1100"/>
                <a:t> the </a:t>
              </a:r>
              <a:r>
                <a:rPr lang="it-IT" sz="1100" err="1"/>
                <a:t>European</a:t>
              </a:r>
              <a:r>
                <a:rPr lang="it-IT" sz="1100"/>
                <a:t> Union </a:t>
              </a:r>
              <a:r>
                <a:rPr lang="it-IT" sz="1100" err="1"/>
                <a:t>nor</a:t>
              </a:r>
              <a:r>
                <a:rPr lang="it-IT" sz="1100"/>
                <a:t> the </a:t>
              </a:r>
              <a:r>
                <a:rPr lang="it-IT" sz="1100" err="1"/>
                <a:t>granting</a:t>
              </a:r>
              <a:r>
                <a:rPr lang="it-IT" sz="1100"/>
                <a:t> authority can be </a:t>
              </a:r>
              <a:r>
                <a:rPr lang="it-IT" sz="1100" err="1"/>
                <a:t>held</a:t>
              </a:r>
              <a:r>
                <a:rPr lang="it-IT" sz="1100"/>
                <a:t> </a:t>
              </a:r>
              <a:r>
                <a:rPr lang="it-IT" sz="1100" err="1"/>
                <a:t>responsible</a:t>
              </a:r>
              <a:r>
                <a:rPr lang="it-IT" sz="1100"/>
                <a:t> for </a:t>
              </a:r>
              <a:r>
                <a:rPr lang="it-IT" sz="1100" err="1"/>
                <a:t>them</a:t>
              </a:r>
              <a:r>
                <a:rPr lang="it-IT" sz="1100"/>
                <a:t>.</a:t>
              </a:r>
              <a:endParaRPr lang="en-GB" sz="11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1B6829E-EE46-11E9-5709-03EF490DF0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1868594" y="5578004"/>
              <a:ext cx="628693" cy="41912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9EB964E2-1DCE-C10D-60FE-EDDDC88B6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27" y="742782"/>
            <a:ext cx="3038946" cy="720911"/>
          </a:xfrm>
          <a:prstGeom prst="rect">
            <a:avLst/>
          </a:prstGeom>
        </p:spPr>
      </p:pic>
      <p:pic>
        <p:nvPicPr>
          <p:cNvPr id="11" name="Immagine 10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4428201E-17D3-6B7E-9EFC-073FCFC0BB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3391" y="5374690"/>
            <a:ext cx="1435740" cy="4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16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FBF14F18-E539-0A51-B9A7-18784AABBF14}"/>
              </a:ext>
            </a:extLst>
          </p:cNvPr>
          <p:cNvGrpSpPr/>
          <p:nvPr userDrawn="1"/>
        </p:nvGrpSpPr>
        <p:grpSpPr>
          <a:xfrm>
            <a:off x="536500" y="5638059"/>
            <a:ext cx="2539209" cy="747978"/>
            <a:chOff x="1996824" y="6294110"/>
            <a:chExt cx="2539209" cy="747978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5B3161C8-387B-CF66-70BB-6C1314600938}"/>
                </a:ext>
              </a:extLst>
            </p:cNvPr>
            <p:cNvSpPr txBox="1"/>
            <p:nvPr userDrawn="1"/>
          </p:nvSpPr>
          <p:spPr>
            <a:xfrm>
              <a:off x="1996824" y="6780478"/>
              <a:ext cx="25392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Co-</a:t>
              </a:r>
              <a:r>
                <a:rPr lang="it-IT" sz="1100" b="0" kern="120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funded</a:t>
              </a:r>
              <a:r>
                <a:rPr lang="it-IT" sz="1100" b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by The </a:t>
              </a:r>
              <a:r>
                <a:rPr lang="it-IT" sz="1100" b="0" kern="120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European</a:t>
              </a:r>
              <a:r>
                <a:rPr lang="it-IT" sz="1100" b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Union</a:t>
              </a:r>
              <a:endParaRPr lang="en-GB"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11AAB3-031D-500D-B526-47CA16FBC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073400" y="6294110"/>
              <a:ext cx="628693" cy="41912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BAAB6F90-2554-4E33-A9FC-45BDCC3BFB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326" y="2090736"/>
            <a:ext cx="5641348" cy="1338264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D1FF6C8A-492C-1695-A6B0-E2334572A3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40869" y="5638058"/>
            <a:ext cx="1435740" cy="419129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32AB9945-8847-03D5-57FD-0BB376458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401" y="3880777"/>
            <a:ext cx="9175197" cy="41913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Name, Organization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4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Section">
    <p:bg>
      <p:bgRef idx="1001">
        <a:schemeClr val="bg2"/>
      </p:bgRef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973D303A-0228-6D84-9705-00E8BDFFAE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933" y="2542673"/>
            <a:ext cx="9175197" cy="1772653"/>
          </a:xfrm>
        </p:spPr>
        <p:txBody>
          <a:bodyPr bIns="0" anchor="b">
            <a:noAutofit/>
          </a:bodyPr>
          <a:lstStyle>
            <a:lvl1pPr algn="l">
              <a:lnSpc>
                <a:spcPts val="5180"/>
              </a:lnSpc>
              <a:defRPr sz="5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it-IT" err="1"/>
              <a:t>This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</a:t>
            </a:r>
            <a:r>
              <a:rPr lang="it-IT" err="1"/>
              <a:t>your</a:t>
            </a:r>
            <a:br>
              <a:rPr lang="it-IT"/>
            </a:br>
            <a:r>
              <a:rPr lang="it-IT" err="1"/>
              <a:t>presentation</a:t>
            </a:r>
            <a:r>
              <a:rPr lang="it-IT"/>
              <a:t> </a:t>
            </a:r>
            <a:r>
              <a:rPr lang="it-IT" err="1"/>
              <a:t>title</a:t>
            </a:r>
            <a:endParaRPr lang="en-GB"/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2D7237D-BF78-A435-CBB8-F23E59D816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933" y="4488364"/>
            <a:ext cx="9175197" cy="1599615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Name, Organization</a:t>
            </a:r>
            <a:endParaRPr lang="en-GB"/>
          </a:p>
        </p:txBody>
      </p:sp>
      <p:pic>
        <p:nvPicPr>
          <p:cNvPr id="17" name="Immagine 16" descr="Immagine che contiene Elementi grafici, grafica, clipart, simbolo&#10;&#10;Descrizione generata automaticamente">
            <a:extLst>
              <a:ext uri="{FF2B5EF4-FFF2-40B4-BE49-F238E27FC236}">
                <a16:creationId xmlns:a16="http://schemas.microsoft.com/office/drawing/2014/main" id="{856DDD1D-ABE5-55E7-15DE-0F587E2B3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855" y="541388"/>
            <a:ext cx="362943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25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Ref idx="1001">
        <a:schemeClr val="bg2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2442" y="2464217"/>
            <a:ext cx="8902850" cy="364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3866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800" b="1">
                <a:solidFill>
                  <a:schemeClr val="lt1"/>
                </a:solidFill>
                <a:latin typeface="+mn-lt"/>
                <a:cs typeface="Calibri" panose="020F0502020204030204" pitchFamily="34" charset="0"/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8pPr>
            <a:lvl9pPr marL="5486263" lvl="8" indent="-575719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712442" y="123324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“</a:t>
            </a:r>
            <a:endParaRPr sz="12800" b="1">
              <a:solidFill>
                <a:schemeClr val="bg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magine 3" descr="Immagine che contiene Elementi grafici, grafica, clipart, simbolo&#10;&#10;Descrizione generata automaticamente">
            <a:extLst>
              <a:ext uri="{FF2B5EF4-FFF2-40B4-BE49-F238E27FC236}">
                <a16:creationId xmlns:a16="http://schemas.microsoft.com/office/drawing/2014/main" id="{BA0952FD-FB96-DCBA-8260-F9058B9FD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8677" y="6113417"/>
            <a:ext cx="362943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0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bg>
      <p:bgRef idx="1001">
        <a:schemeClr val="bg2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3">
            <a:extLst>
              <a:ext uri="{FF2B5EF4-FFF2-40B4-BE49-F238E27FC236}">
                <a16:creationId xmlns:a16="http://schemas.microsoft.com/office/drawing/2014/main" id="{EC998C2B-A199-37F0-75E5-23168157D52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09934" y="1325217"/>
            <a:ext cx="10972132" cy="42075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80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rPr lang="it-IT"/>
              <a:t>657657,967</a:t>
            </a:r>
            <a:endParaRPr/>
          </a:p>
        </p:txBody>
      </p:sp>
      <p:pic>
        <p:nvPicPr>
          <p:cNvPr id="10" name="Immagine 9" descr="Immagine che contiene Elementi grafici, grafica, clipart, simbolo&#10;&#10;Descrizione generata automaticamente">
            <a:extLst>
              <a:ext uri="{FF2B5EF4-FFF2-40B4-BE49-F238E27FC236}">
                <a16:creationId xmlns:a16="http://schemas.microsoft.com/office/drawing/2014/main" id="{7D5C9CAF-BC76-9088-483A-73430C700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8677" y="6113417"/>
            <a:ext cx="362943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8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39375F4-8E78-972A-1EFA-42881F76EA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51" y="1"/>
            <a:ext cx="12203302" cy="6858000"/>
          </a:xfrm>
          <a:prstGeom prst="rect">
            <a:avLst/>
          </a:prstGeom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0216" y="1078809"/>
            <a:ext cx="10231567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80216" y="1871005"/>
            <a:ext cx="10231568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pic>
        <p:nvPicPr>
          <p:cNvPr id="2" name="Immagine 1" descr="Immagine che contiene Elementi grafici, grafica, clipart, Policromia&#10;&#10;Descrizione generata automaticamente">
            <a:extLst>
              <a:ext uri="{FF2B5EF4-FFF2-40B4-BE49-F238E27FC236}">
                <a16:creationId xmlns:a16="http://schemas.microsoft.com/office/drawing/2014/main" id="{0AEF4B39-43AD-B728-443B-807C58623C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680" y="6066923"/>
            <a:ext cx="362941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4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D9CE63-62F1-D6DE-BA86-B81E0ABD57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51" y="1"/>
            <a:ext cx="12203302" cy="6858000"/>
          </a:xfrm>
          <a:prstGeom prst="rect">
            <a:avLst/>
          </a:prstGeom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50258" y="1114667"/>
            <a:ext cx="10631808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950258" y="1906867"/>
            <a:ext cx="5039725" cy="40543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542342" y="1906867"/>
            <a:ext cx="5039726" cy="40543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pic>
        <p:nvPicPr>
          <p:cNvPr id="7" name="Immagine 6" descr="Immagine che contiene Elementi grafici, grafica, clipart, Policromia&#10;&#10;Descrizione generata automaticamente">
            <a:extLst>
              <a:ext uri="{FF2B5EF4-FFF2-40B4-BE49-F238E27FC236}">
                <a16:creationId xmlns:a16="http://schemas.microsoft.com/office/drawing/2014/main" id="{22891631-209A-2F91-1E76-CDEFCC4C6C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680" y="6066923"/>
            <a:ext cx="362941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2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9CA877-6F96-B404-2FC7-CC14895FB6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51" y="1"/>
            <a:ext cx="12203302" cy="6858000"/>
          </a:xfrm>
          <a:prstGeom prst="rect">
            <a:avLst/>
          </a:prstGeom>
        </p:spPr>
      </p:pic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09934" y="1906867"/>
            <a:ext cx="3428269" cy="38364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381947" y="1906867"/>
            <a:ext cx="3428269" cy="38364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8153797" y="1906867"/>
            <a:ext cx="3428269" cy="38364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" name="Google Shape;43;p6">
            <a:extLst>
              <a:ext uri="{FF2B5EF4-FFF2-40B4-BE49-F238E27FC236}">
                <a16:creationId xmlns:a16="http://schemas.microsoft.com/office/drawing/2014/main" id="{1DC47302-EBDA-960F-C1D6-B969AC577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5" name="Immagine 4" descr="Immagine che contiene Elementi grafici, grafica, clipart, Policromia&#10;&#10;Descrizione generata automaticamente">
            <a:extLst>
              <a:ext uri="{FF2B5EF4-FFF2-40B4-BE49-F238E27FC236}">
                <a16:creationId xmlns:a16="http://schemas.microsoft.com/office/drawing/2014/main" id="{D110592E-352E-F755-5E8A-65C27F570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680" y="6066923"/>
            <a:ext cx="362941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Title + 4 colum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F91A643-E02B-B670-734C-0B5E958D86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51" y="1"/>
            <a:ext cx="12203302" cy="6858000"/>
          </a:xfrm>
          <a:prstGeom prst="rect">
            <a:avLst/>
          </a:prstGeom>
        </p:spPr>
      </p:pic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0A8129D4-55DC-62D2-2222-84A2784B6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34" y="2104530"/>
            <a:ext cx="2395809" cy="2150444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1918D65C-027A-D061-333B-C9B9DA095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9514" y="2104530"/>
            <a:ext cx="2395809" cy="2150444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B76A6D42-4144-3492-40F0-A45E51FEC1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7482" y="2104530"/>
            <a:ext cx="2395809" cy="215044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egnaposto immagine 8">
            <a:extLst>
              <a:ext uri="{FF2B5EF4-FFF2-40B4-BE49-F238E27FC236}">
                <a16:creationId xmlns:a16="http://schemas.microsoft.com/office/drawing/2014/main" id="{F9535ADE-039C-510F-9E3D-29C9CE0935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87063" y="2104530"/>
            <a:ext cx="2395809" cy="2150444"/>
          </a:xfrm>
        </p:spPr>
        <p:txBody>
          <a:bodyPr/>
          <a:lstStyle/>
          <a:p>
            <a:endParaRPr lang="en-GB"/>
          </a:p>
        </p:txBody>
      </p:sp>
      <p:sp>
        <p:nvSpPr>
          <p:cNvPr id="2" name="Google Shape;43;p6">
            <a:extLst>
              <a:ext uri="{FF2B5EF4-FFF2-40B4-BE49-F238E27FC236}">
                <a16:creationId xmlns:a16="http://schemas.microsoft.com/office/drawing/2014/main" id="{1DC47302-EBDA-960F-C1D6-B969AC577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EF6E8857-65F9-7171-0337-E160055508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" y="4470821"/>
            <a:ext cx="2395809" cy="12725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5941CDA5-6C3C-AFBF-4676-C11445364B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9514" y="4470821"/>
            <a:ext cx="2395809" cy="12725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2A4D1BE1-0480-E586-6486-A1EF9AF9D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6679" y="4470821"/>
            <a:ext cx="2395809" cy="12725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8CD0C6E0-84CE-2319-9B6D-E81DA1B60F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83844" y="4475659"/>
            <a:ext cx="2395809" cy="12725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pic>
        <p:nvPicPr>
          <p:cNvPr id="5" name="Immagine 4" descr="Immagine che contiene Elementi grafici, grafica, clipart, Policromia&#10;&#10;Descrizione generata automaticamente">
            <a:extLst>
              <a:ext uri="{FF2B5EF4-FFF2-40B4-BE49-F238E27FC236}">
                <a16:creationId xmlns:a16="http://schemas.microsoft.com/office/drawing/2014/main" id="{2A406CDD-D39A-1A24-CA81-66B544EC6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680" y="6066923"/>
            <a:ext cx="362941" cy="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C117EF-B0AF-4F02-18E2-AB6B597D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8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DD9838-0D1D-D74A-54AF-8A5BE3D2B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93503"/>
            <a:ext cx="10515600" cy="348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C61E15-C4B6-7CC6-7876-BA2F49E2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1FFA4B92-604C-DF4A-82F5-53F7CAD896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63" r:id="rId9"/>
    <p:sldLayoutId id="2147483655" r:id="rId10"/>
    <p:sldLayoutId id="2147483656" r:id="rId11"/>
    <p:sldLayoutId id="2147483659" r:id="rId12"/>
    <p:sldLayoutId id="2147483660" r:id="rId13"/>
    <p:sldLayoutId id="2147483662" r:id="rId14"/>
    <p:sldLayoutId id="2147483657" r:id="rId15"/>
    <p:sldLayoutId id="21474836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hyperlink" Target="https://kitnewcare.eu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kitnewcare.eu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018F232D-C01D-7C31-B019-C7313EE1A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32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6EC3C2-8CA1-FACC-5732-E7E8FCE4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933" y="2542673"/>
            <a:ext cx="9175197" cy="1772653"/>
          </a:xfrm>
        </p:spPr>
        <p:txBody>
          <a:bodyPr/>
          <a:lstStyle/>
          <a:p>
            <a:r>
              <a:rPr lang="it-IT" err="1">
                <a:solidFill>
                  <a:srgbClr val="EC6E00"/>
                </a:solidFill>
              </a:rPr>
              <a:t>Our</a:t>
            </a:r>
            <a:r>
              <a:rPr lang="it-IT">
                <a:solidFill>
                  <a:srgbClr val="EC6E00"/>
                </a:solidFill>
              </a:rPr>
              <a:t> clinical </a:t>
            </a:r>
            <a:r>
              <a:rPr lang="it-IT" err="1">
                <a:solidFill>
                  <a:srgbClr val="EC6E00"/>
                </a:solidFill>
              </a:rPr>
              <a:t>sites</a:t>
            </a:r>
            <a:endParaRPr lang="it-IT">
              <a:solidFill>
                <a:srgbClr val="EC6E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B6BAB0-9A2A-3DB0-5053-577B3C9DD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proposed solutions will be initially piloted in selected clinical sites across Europe, with subsequent expansion to other sites.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820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CAC0D88-E9E0-2EE0-BF6B-E4DAC01B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9311" y="1080899"/>
            <a:ext cx="5059346" cy="1502850"/>
          </a:xfrm>
        </p:spPr>
        <p:txBody>
          <a:bodyPr/>
          <a:lstStyle/>
          <a:p>
            <a:r>
              <a:rPr lang="en-US" sz="4400" b="1">
                <a:solidFill>
                  <a:srgbClr val="EC6E00"/>
                </a:solidFill>
                <a:latin typeface="Aptos" panose="020B0004020202020204" pitchFamily="34" charset="0"/>
              </a:rPr>
              <a:t>Lead Sites</a:t>
            </a:r>
            <a:br>
              <a:rPr lang="en-US">
                <a:solidFill>
                  <a:srgbClr val="88CCCA"/>
                </a:solidFill>
                <a:latin typeface="Aptos" panose="020B0004020202020204" pitchFamily="34" charset="0"/>
              </a:rPr>
            </a:br>
            <a:endParaRPr lang="it-IT">
              <a:solidFill>
                <a:srgbClr val="88CCCA"/>
              </a:solidFill>
              <a:latin typeface="Aptos" panose="020B00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CF1B8D-4F0F-D173-7354-6CBCD608D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745" y="2041651"/>
            <a:ext cx="4287898" cy="3479951"/>
          </a:xfrm>
        </p:spPr>
        <p:txBody>
          <a:bodyPr/>
          <a:lstStyle/>
          <a:p>
            <a:pPr marL="135464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F412C"/>
                </a:solidFill>
                <a:latin typeface="Aptos" panose="020B0004020202020204" pitchFamily="34" charset="0"/>
              </a:rPr>
              <a:t>University Medical Centre Utrecht </a:t>
            </a:r>
            <a:r>
              <a:rPr lang="en-US" sz="2000" dirty="0">
                <a:solidFill>
                  <a:srgbClr val="0F412C"/>
                </a:solidFill>
                <a:latin typeface="Aptos" panose="020B0004020202020204" pitchFamily="34" charset="0"/>
              </a:rPr>
              <a:t>(UMCU) – </a:t>
            </a:r>
            <a:r>
              <a:rPr lang="en-US" sz="2000" i="1" dirty="0">
                <a:solidFill>
                  <a:srgbClr val="0F412C"/>
                </a:solidFill>
                <a:latin typeface="Aptos" panose="020B0004020202020204" pitchFamily="34" charset="0"/>
              </a:rPr>
              <a:t>Netherlands</a:t>
            </a:r>
          </a:p>
          <a:p>
            <a:pPr marL="135464" indent="0">
              <a:spcAft>
                <a:spcPts val="600"/>
              </a:spcAft>
              <a:buNone/>
            </a:pPr>
            <a:endParaRPr lang="en-US" sz="2000" i="1" dirty="0">
              <a:solidFill>
                <a:srgbClr val="0F412C"/>
              </a:solidFill>
              <a:latin typeface="Aptos" panose="020B0004020202020204" pitchFamily="34" charset="0"/>
            </a:endParaRPr>
          </a:p>
          <a:p>
            <a:pPr marL="135464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F412C"/>
                </a:solidFill>
                <a:latin typeface="Aptos" panose="020B0004020202020204" pitchFamily="34" charset="0"/>
              </a:rPr>
              <a:t>Università </a:t>
            </a:r>
            <a:r>
              <a:rPr lang="en-US" sz="2000" b="1" dirty="0" err="1">
                <a:solidFill>
                  <a:srgbClr val="0F412C"/>
                </a:solidFill>
                <a:latin typeface="Aptos" panose="020B0004020202020204" pitchFamily="34" charset="0"/>
              </a:rPr>
              <a:t>degli</a:t>
            </a:r>
            <a:r>
              <a:rPr lang="en-US" sz="2000" b="1" dirty="0">
                <a:solidFill>
                  <a:srgbClr val="0F412C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rgbClr val="0F412C"/>
                </a:solidFill>
                <a:latin typeface="Aptos" panose="020B0004020202020204" pitchFamily="34" charset="0"/>
              </a:rPr>
              <a:t>Studi</a:t>
            </a:r>
            <a:r>
              <a:rPr lang="en-US" sz="2000" b="1" dirty="0">
                <a:solidFill>
                  <a:srgbClr val="0F412C"/>
                </a:solidFill>
                <a:latin typeface="Aptos" panose="020B0004020202020204" pitchFamily="34" charset="0"/>
              </a:rPr>
              <a:t> di Modena</a:t>
            </a:r>
            <a:br>
              <a:rPr lang="en-US" sz="2000" b="1" dirty="0">
                <a:solidFill>
                  <a:srgbClr val="0F412C"/>
                </a:solidFill>
                <a:latin typeface="Aptos" panose="020B0004020202020204" pitchFamily="34" charset="0"/>
              </a:rPr>
            </a:br>
            <a:r>
              <a:rPr lang="en-US" sz="2000" b="1" dirty="0">
                <a:solidFill>
                  <a:srgbClr val="0F412C"/>
                </a:solidFill>
                <a:latin typeface="Aptos" panose="020B0004020202020204" pitchFamily="34" charset="0"/>
              </a:rPr>
              <a:t>e Reggio Emilia </a:t>
            </a:r>
            <a:r>
              <a:rPr lang="en-US" sz="2000" dirty="0">
                <a:solidFill>
                  <a:srgbClr val="0F412C"/>
                </a:solidFill>
                <a:latin typeface="Aptos" panose="020B0004020202020204" pitchFamily="34" charset="0"/>
              </a:rPr>
              <a:t>(UNIMORE) – </a:t>
            </a:r>
            <a:r>
              <a:rPr lang="en-US" sz="2000" i="1" dirty="0">
                <a:solidFill>
                  <a:srgbClr val="0F412C"/>
                </a:solidFill>
                <a:latin typeface="Aptos" panose="020B0004020202020204" pitchFamily="34" charset="0"/>
              </a:rPr>
              <a:t>Italy</a:t>
            </a:r>
          </a:p>
          <a:p>
            <a:pPr marL="135464" indent="0">
              <a:spcAft>
                <a:spcPts val="600"/>
              </a:spcAft>
              <a:buNone/>
            </a:pPr>
            <a:endParaRPr lang="en-US" sz="2000" i="1" dirty="0">
              <a:solidFill>
                <a:srgbClr val="0F412C"/>
              </a:solidFill>
              <a:latin typeface="Aptos" panose="020B0004020202020204" pitchFamily="34" charset="0"/>
            </a:endParaRPr>
          </a:p>
          <a:p>
            <a:pPr marL="135464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F412C"/>
                </a:solidFill>
                <a:latin typeface="Aptos" panose="020B0004020202020204" pitchFamily="34" charset="0"/>
              </a:rPr>
              <a:t>Hospital </a:t>
            </a:r>
            <a:r>
              <a:rPr lang="en-US" sz="2000" b="1">
                <a:solidFill>
                  <a:srgbClr val="0F412C"/>
                </a:solidFill>
                <a:latin typeface="Aptos" panose="020B0004020202020204" pitchFamily="34" charset="0"/>
              </a:rPr>
              <a:t>Universitario </a:t>
            </a:r>
            <a:r>
              <a:rPr lang="es-ES" sz="2000" b="1">
                <a:solidFill>
                  <a:srgbClr val="0F412C"/>
                </a:solidFill>
                <a:latin typeface="Aptos" panose="020B0004020202020204" pitchFamily="34" charset="0"/>
              </a:rPr>
              <a:t>Fundación </a:t>
            </a:r>
            <a:r>
              <a:rPr lang="es-ES" sz="2000" b="1" dirty="0">
                <a:solidFill>
                  <a:srgbClr val="0F412C"/>
                </a:solidFill>
                <a:latin typeface="Aptos" panose="020B0004020202020204" pitchFamily="34" charset="0"/>
              </a:rPr>
              <a:t>Jiménez Díaz </a:t>
            </a:r>
            <a:r>
              <a:rPr lang="es-ES" sz="2000" dirty="0">
                <a:solidFill>
                  <a:srgbClr val="0F412C"/>
                </a:solidFill>
                <a:latin typeface="Aptos" panose="020B0004020202020204" pitchFamily="34" charset="0"/>
              </a:rPr>
              <a:t>(FJD) – </a:t>
            </a:r>
            <a:r>
              <a:rPr lang="es-ES" sz="2000" i="1" dirty="0">
                <a:solidFill>
                  <a:srgbClr val="0F412C"/>
                </a:solidFill>
                <a:latin typeface="Aptos" panose="020B0004020202020204" pitchFamily="34" charset="0"/>
              </a:rPr>
              <a:t>Spain</a:t>
            </a:r>
          </a:p>
          <a:p>
            <a:pPr marL="135464" indent="0">
              <a:spcAft>
                <a:spcPts val="600"/>
              </a:spcAft>
              <a:buNone/>
            </a:pPr>
            <a:endParaRPr lang="en-US" sz="2000" i="1" dirty="0">
              <a:solidFill>
                <a:srgbClr val="0F412C"/>
              </a:solidFill>
              <a:latin typeface="Aptos" panose="020B0004020202020204" pitchFamily="34" charset="0"/>
            </a:endParaRPr>
          </a:p>
          <a:p>
            <a:pPr marL="135464" indent="0">
              <a:spcAft>
                <a:spcPts val="600"/>
              </a:spcAft>
              <a:buNone/>
            </a:pPr>
            <a:r>
              <a:rPr lang="es-ES" sz="2000" b="1" dirty="0">
                <a:solidFill>
                  <a:srgbClr val="0F412C"/>
                </a:solidFill>
                <a:latin typeface="Aptos" panose="020B0004020202020204" pitchFamily="34" charset="0"/>
              </a:rPr>
              <a:t>Warszawski Uniwersytet Medyczny </a:t>
            </a:r>
            <a:r>
              <a:rPr lang="es-ES" sz="2000" dirty="0">
                <a:solidFill>
                  <a:srgbClr val="0F412C"/>
                </a:solidFill>
                <a:latin typeface="Aptos" panose="020B0004020202020204" pitchFamily="34" charset="0"/>
              </a:rPr>
              <a:t>(WUM) – </a:t>
            </a:r>
            <a:r>
              <a:rPr lang="es-ES" sz="2000" i="1" dirty="0">
                <a:solidFill>
                  <a:srgbClr val="0F412C"/>
                </a:solidFill>
                <a:latin typeface="Aptos" panose="020B0004020202020204" pitchFamily="34" charset="0"/>
              </a:rPr>
              <a:t>Poland</a:t>
            </a:r>
            <a:r>
              <a:rPr lang="es-ES" sz="2000" dirty="0">
                <a:solidFill>
                  <a:srgbClr val="0F412C"/>
                </a:solidFill>
                <a:latin typeface="Aptos" panose="020B0004020202020204" pitchFamily="34" charset="0"/>
              </a:rPr>
              <a:t> </a:t>
            </a:r>
          </a:p>
          <a:p>
            <a:pPr marL="135464" indent="0">
              <a:buNone/>
            </a:pPr>
            <a:endParaRPr lang="it-IT" sz="2000" dirty="0">
              <a:latin typeface="Aptos" panose="020B0004020202020204" pitchFamily="34" charset="0"/>
            </a:endParaRPr>
          </a:p>
        </p:txBody>
      </p:sp>
      <p:pic>
        <p:nvPicPr>
          <p:cNvPr id="17" name="Immagine 16" descr="Immagine che contiene stella, astronomia, creatività&#10;&#10;Descrizione generata automaticamente">
            <a:extLst>
              <a:ext uri="{FF2B5EF4-FFF2-40B4-BE49-F238E27FC236}">
                <a16:creationId xmlns:a16="http://schemas.microsoft.com/office/drawing/2014/main" id="{8E58189A-D988-B742-4FDF-A8634492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74" y="2057438"/>
            <a:ext cx="248971" cy="234878"/>
          </a:xfrm>
          <a:prstGeom prst="rect">
            <a:avLst/>
          </a:prstGeom>
        </p:spPr>
      </p:pic>
      <p:pic>
        <p:nvPicPr>
          <p:cNvPr id="21" name="Immagine 20" descr="Immagine che contiene stella, astronomia, creatività&#10;&#10;Descrizione generata automaticamente">
            <a:extLst>
              <a:ext uri="{FF2B5EF4-FFF2-40B4-BE49-F238E27FC236}">
                <a16:creationId xmlns:a16="http://schemas.microsoft.com/office/drawing/2014/main" id="{A3B713EC-58A3-574E-7479-3F16CF15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74" y="3013719"/>
            <a:ext cx="248971" cy="234878"/>
          </a:xfrm>
          <a:prstGeom prst="rect">
            <a:avLst/>
          </a:prstGeom>
        </p:spPr>
      </p:pic>
      <p:pic>
        <p:nvPicPr>
          <p:cNvPr id="22" name="Immagine 21" descr="Immagine che contiene stella, astronomia, creatività&#10;&#10;Descrizione generata automaticamente">
            <a:extLst>
              <a:ext uri="{FF2B5EF4-FFF2-40B4-BE49-F238E27FC236}">
                <a16:creationId xmlns:a16="http://schemas.microsoft.com/office/drawing/2014/main" id="{0D0B8F2E-1C2B-B2F5-C74F-D4097E03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74" y="3983960"/>
            <a:ext cx="248971" cy="234878"/>
          </a:xfrm>
          <a:prstGeom prst="rect">
            <a:avLst/>
          </a:prstGeom>
        </p:spPr>
      </p:pic>
      <p:pic>
        <p:nvPicPr>
          <p:cNvPr id="23" name="Immagine 22" descr="Immagine che contiene stella, astronomia, creatività&#10;&#10;Descrizione generata automaticamente">
            <a:extLst>
              <a:ext uri="{FF2B5EF4-FFF2-40B4-BE49-F238E27FC236}">
                <a16:creationId xmlns:a16="http://schemas.microsoft.com/office/drawing/2014/main" id="{573E42E6-2550-3828-66EF-F82C21DC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74" y="5249800"/>
            <a:ext cx="248971" cy="234878"/>
          </a:xfrm>
          <a:prstGeom prst="rect">
            <a:avLst/>
          </a:prstGeom>
        </p:spPr>
      </p:pic>
      <p:pic>
        <p:nvPicPr>
          <p:cNvPr id="8" name="Segnaposto immagine 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AD1C822-AF5A-994E-13B7-1DE50BFBB9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03" r="503"/>
          <a:stretch>
            <a:fillRect/>
          </a:stretch>
        </p:blipFill>
        <p:spPr>
          <a:xfrm>
            <a:off x="0" y="0"/>
            <a:ext cx="5989982" cy="6858000"/>
          </a:xfrm>
        </p:spPr>
      </p:pic>
    </p:spTree>
    <p:extLst>
      <p:ext uri="{BB962C8B-B14F-4D97-AF65-F5344CB8AC3E}">
        <p14:creationId xmlns:p14="http://schemas.microsoft.com/office/powerpoint/2010/main" val="29184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A9631B78-9885-2A8D-7048-77136757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56" y="464410"/>
            <a:ext cx="2406404" cy="1337897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469028B4-D637-F44D-0F27-7EB50E98B9C9}"/>
              </a:ext>
            </a:extLst>
          </p:cNvPr>
          <p:cNvSpPr txBox="1">
            <a:spLocks/>
          </p:cNvSpPr>
          <p:nvPr/>
        </p:nvSpPr>
        <p:spPr>
          <a:xfrm>
            <a:off x="708914" y="1802307"/>
            <a:ext cx="4490478" cy="15028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z="3600">
                <a:latin typeface="+mn-lt"/>
              </a:rPr>
              <a:t>University Medical Centre Utrecht (UMCU)</a:t>
            </a:r>
            <a:endParaRPr lang="it-IT" sz="3600">
              <a:solidFill>
                <a:srgbClr val="88CCCA"/>
              </a:solidFill>
              <a:latin typeface="+mn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0CB757-5BAF-CF11-0B83-D760E029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314" y="3645031"/>
            <a:ext cx="4490478" cy="289052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r>
              <a:rPr lang="en-GB" sz="2000" b="0">
                <a:solidFill>
                  <a:srgbClr val="0F412C"/>
                </a:solidFill>
                <a:latin typeface="+mn-lt"/>
              </a:rPr>
              <a:t>1000 transplant and 80 dialysis patients.</a:t>
            </a: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endParaRPr lang="en-GB" sz="2000" b="0">
              <a:solidFill>
                <a:srgbClr val="0F412C"/>
              </a:solidFill>
              <a:latin typeface="+mn-lt"/>
            </a:endParaRPr>
          </a:p>
          <a:p>
            <a:pPr>
              <a:spcAft>
                <a:spcPts val="100"/>
              </a:spcAft>
              <a:buClr>
                <a:srgbClr val="88CCCA"/>
              </a:buClr>
              <a:buFont typeface="Wingdings" pitchFamily="2" charset="2"/>
              <a:buChar char="q"/>
            </a:pPr>
            <a:r>
              <a:rPr lang="en-GB" sz="2000" b="0">
                <a:solidFill>
                  <a:srgbClr val="0F412C"/>
                </a:solidFill>
                <a:latin typeface="+mn-lt"/>
              </a:rPr>
              <a:t>Sustainable dialysis unit with ISO 13485 certification.</a:t>
            </a:r>
          </a:p>
        </p:txBody>
      </p:sp>
      <p:pic>
        <p:nvPicPr>
          <p:cNvPr id="9" name="Segnaposto immagine 8" descr="Immagine che contiene aria aperta, nuvola, cielo, albero&#10;&#10;Descrizione generata automaticamente">
            <a:extLst>
              <a:ext uri="{FF2B5EF4-FFF2-40B4-BE49-F238E27FC236}">
                <a16:creationId xmlns:a16="http://schemas.microsoft.com/office/drawing/2014/main" id="{8328783E-BA5A-151A-9E5E-502B92591B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7" b="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815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0CB757-5BAF-CF11-0B83-D760E029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314" y="3645031"/>
            <a:ext cx="4490478" cy="289052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r>
              <a:rPr lang="en-GB" sz="2000" b="0">
                <a:solidFill>
                  <a:srgbClr val="0F412C"/>
                </a:solidFill>
                <a:latin typeface="+mn-lt"/>
              </a:rPr>
              <a:t>388 kidney transplant patients, 38,000 nephology visits, 31,603 haemodialytic treatments in 2022.</a:t>
            </a: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endParaRPr lang="en-GB" sz="2000" b="0">
              <a:solidFill>
                <a:srgbClr val="0F412C"/>
              </a:solidFill>
              <a:latin typeface="+mn-lt"/>
            </a:endParaRP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r>
              <a:rPr lang="en-GB" sz="2000" b="0">
                <a:solidFill>
                  <a:srgbClr val="0F412C"/>
                </a:solidFill>
                <a:latin typeface="+mn-lt"/>
              </a:rPr>
              <a:t>Sustainable dialysis unit with ISO 13485 certification.</a:t>
            </a: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endParaRPr lang="en-GB" sz="2000" b="0">
              <a:solidFill>
                <a:srgbClr val="0F412C"/>
              </a:solidFill>
              <a:latin typeface="+mn-lt"/>
            </a:endParaRPr>
          </a:p>
        </p:txBody>
      </p:sp>
      <p:pic>
        <p:nvPicPr>
          <p:cNvPr id="7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DE53324F-ED70-A0CF-6FCD-4E49B5DE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6" y="464411"/>
            <a:ext cx="2406404" cy="1337896"/>
          </a:xfrm>
          <a:prstGeom prst="rect">
            <a:avLst/>
          </a:prstGeom>
        </p:spPr>
      </p:pic>
      <p:sp>
        <p:nvSpPr>
          <p:cNvPr id="8" name="Titolo 2">
            <a:extLst>
              <a:ext uri="{FF2B5EF4-FFF2-40B4-BE49-F238E27FC236}">
                <a16:creationId xmlns:a16="http://schemas.microsoft.com/office/drawing/2014/main" id="{5A9F8B6E-42E5-D89F-DB05-2231BF37B4AB}"/>
              </a:ext>
            </a:extLst>
          </p:cNvPr>
          <p:cNvSpPr txBox="1">
            <a:spLocks/>
          </p:cNvSpPr>
          <p:nvPr/>
        </p:nvSpPr>
        <p:spPr>
          <a:xfrm>
            <a:off x="708914" y="1802307"/>
            <a:ext cx="4490478" cy="15028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it-IT" sz="3600">
                <a:solidFill>
                  <a:schemeClr val="tx1"/>
                </a:solidFill>
                <a:latin typeface="Aptos" panose="020B0004020202020204" pitchFamily="34" charset="0"/>
              </a:rPr>
              <a:t>Università degli Studi di Modena e Reggio Emilia (UNIMORE)</a:t>
            </a:r>
            <a:endParaRPr lang="it-IT" sz="3600">
              <a:solidFill>
                <a:srgbClr val="88CCCA"/>
              </a:solidFill>
              <a:latin typeface="Aptos" panose="020B0004020202020204" pitchFamily="34" charset="0"/>
            </a:endParaRPr>
          </a:p>
        </p:txBody>
      </p:sp>
      <p:pic>
        <p:nvPicPr>
          <p:cNvPr id="9" name="Segnaposto immagine 8" descr="Immagine che contiene edificio, cielo, aria aperta, Edificio commerciale&#10;&#10;Descrizione generata automaticamente">
            <a:extLst>
              <a:ext uri="{FF2B5EF4-FFF2-40B4-BE49-F238E27FC236}">
                <a16:creationId xmlns:a16="http://schemas.microsoft.com/office/drawing/2014/main" id="{AD89A853-80CB-2C30-1A1E-3E2B80799D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050" b="2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96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0CB757-5BAF-CF11-0B83-D760E029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314" y="3645031"/>
            <a:ext cx="4490478" cy="289052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r>
              <a:rPr lang="en-GB" sz="2000" b="0" dirty="0">
                <a:solidFill>
                  <a:srgbClr val="0F412C"/>
                </a:solidFill>
                <a:latin typeface="+mn-lt"/>
              </a:rPr>
              <a:t>Advanced kidney disease and hypertension care, partner of Fundación Renal (FRIAT) for dialysis services.</a:t>
            </a:r>
          </a:p>
          <a:p>
            <a:pPr marL="135464" indent="0">
              <a:spcAft>
                <a:spcPts val="600"/>
              </a:spcAft>
              <a:buClr>
                <a:srgbClr val="88CCCA"/>
              </a:buClr>
              <a:buNone/>
            </a:pPr>
            <a:endParaRPr lang="en-GB" sz="2000" b="0" dirty="0">
              <a:solidFill>
                <a:srgbClr val="0F412C"/>
              </a:solidFill>
              <a:latin typeface="+mn-lt"/>
            </a:endParaRP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r>
              <a:rPr lang="en-GB" sz="2000" b="0" dirty="0">
                <a:solidFill>
                  <a:srgbClr val="0F412C"/>
                </a:solidFill>
                <a:latin typeface="+mn-lt"/>
              </a:rPr>
              <a:t>300 kidney transplant, 200 haemodialysis, and 450 peritoneal dialysis patients; 50,000 follow-up visits per year for kidney disease or hypertension.</a:t>
            </a: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endParaRPr lang="en-GB" sz="2000" b="0" dirty="0">
              <a:solidFill>
                <a:srgbClr val="0F412C"/>
              </a:solidFill>
              <a:latin typeface="+mn-lt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5A9F8B6E-42E5-D89F-DB05-2231BF37B4AB}"/>
              </a:ext>
            </a:extLst>
          </p:cNvPr>
          <p:cNvSpPr txBox="1">
            <a:spLocks/>
          </p:cNvSpPr>
          <p:nvPr/>
        </p:nvSpPr>
        <p:spPr>
          <a:xfrm>
            <a:off x="708913" y="1802307"/>
            <a:ext cx="5092279" cy="15028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z="3600" dirty="0">
                <a:solidFill>
                  <a:srgbClr val="EC6E00"/>
                </a:solidFill>
                <a:latin typeface="Aptos"/>
                <a:cs typeface="Calibri"/>
              </a:rPr>
              <a:t>Hospital Universitario Fundación Jiménez Díaz (FJD</a:t>
            </a:r>
            <a:r>
              <a:rPr lang="it-IT" sz="3600" dirty="0">
                <a:solidFill>
                  <a:srgbClr val="EC6E00"/>
                </a:solidFill>
                <a:latin typeface="Aptos"/>
                <a:cs typeface="Calibri"/>
              </a:rPr>
              <a:t>)</a:t>
            </a:r>
            <a:endParaRPr lang="it-IT" sz="3600" dirty="0">
              <a:solidFill>
                <a:srgbClr val="88CCCA"/>
              </a:solidFill>
              <a:latin typeface="Aptos"/>
              <a:cs typeface="Calibri"/>
            </a:endParaRPr>
          </a:p>
        </p:txBody>
      </p:sp>
      <p:pic>
        <p:nvPicPr>
          <p:cNvPr id="2" name="Picture 5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3A40820A-BA3E-F3A8-4009-3F8FCE38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197" y="349759"/>
            <a:ext cx="2684613" cy="1492574"/>
          </a:xfrm>
          <a:prstGeom prst="rect">
            <a:avLst/>
          </a:prstGeom>
        </p:spPr>
      </p:pic>
      <p:pic>
        <p:nvPicPr>
          <p:cNvPr id="12" name="Segnaposto immagine 11" descr="Immagine che contiene vestiti, persona, Viso umano, cielo&#10;&#10;Descrizione generata automaticamente">
            <a:extLst>
              <a:ext uri="{FF2B5EF4-FFF2-40B4-BE49-F238E27FC236}">
                <a16:creationId xmlns:a16="http://schemas.microsoft.com/office/drawing/2014/main" id="{75CE2A22-DD0E-2D78-DD6C-6F2EC4E43F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234" b="2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950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0CB757-5BAF-CF11-0B83-D760E029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314" y="3645031"/>
            <a:ext cx="4490478" cy="289052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r>
              <a:rPr lang="en-GB" sz="2000" b="0" dirty="0">
                <a:solidFill>
                  <a:srgbClr val="0F412C"/>
                </a:solidFill>
                <a:latin typeface="+mn-lt"/>
              </a:rPr>
              <a:t>Top-tier care for a variety of kidney-related conditions such as nephrology, dialysis, and internal diseases.</a:t>
            </a: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endParaRPr lang="en-GB" sz="2000" b="0" dirty="0">
              <a:solidFill>
                <a:srgbClr val="0F412C"/>
              </a:solidFill>
              <a:latin typeface="+mn-lt"/>
            </a:endParaRP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r>
              <a:rPr lang="en-GB" sz="2000" b="0" dirty="0">
                <a:solidFill>
                  <a:srgbClr val="0F412C"/>
                </a:solidFill>
                <a:latin typeface="+mn-lt"/>
              </a:rPr>
              <a:t>100 kidney transplant patients and 115 dialysis patients.</a:t>
            </a:r>
          </a:p>
          <a:p>
            <a:pPr>
              <a:spcAft>
                <a:spcPts val="600"/>
              </a:spcAft>
              <a:buClr>
                <a:srgbClr val="88CCCA"/>
              </a:buClr>
              <a:buFont typeface="Wingdings" pitchFamily="2" charset="2"/>
              <a:buChar char="q"/>
            </a:pPr>
            <a:endParaRPr lang="en-GB" sz="2000" b="0" dirty="0">
              <a:solidFill>
                <a:srgbClr val="0F412C"/>
              </a:solidFill>
              <a:latin typeface="+mn-lt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5A9F8B6E-42E5-D89F-DB05-2231BF37B4AB}"/>
              </a:ext>
            </a:extLst>
          </p:cNvPr>
          <p:cNvSpPr txBox="1">
            <a:spLocks/>
          </p:cNvSpPr>
          <p:nvPr/>
        </p:nvSpPr>
        <p:spPr>
          <a:xfrm>
            <a:off x="708913" y="1802307"/>
            <a:ext cx="4942379" cy="15028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z="3600" err="1">
                <a:latin typeface="Aptos" panose="020B0004020202020204" pitchFamily="34" charset="0"/>
              </a:rPr>
              <a:t>Warszawski</a:t>
            </a:r>
            <a:r>
              <a:rPr lang="en-US" sz="3600">
                <a:latin typeface="Aptos" panose="020B0004020202020204" pitchFamily="34" charset="0"/>
              </a:rPr>
              <a:t> </a:t>
            </a:r>
            <a:r>
              <a:rPr lang="en-US" sz="3600" err="1">
                <a:latin typeface="Aptos" panose="020B0004020202020204" pitchFamily="34" charset="0"/>
              </a:rPr>
              <a:t>Uniwersytet</a:t>
            </a:r>
            <a:r>
              <a:rPr lang="en-US" sz="3600">
                <a:latin typeface="Aptos" panose="020B0004020202020204" pitchFamily="34" charset="0"/>
              </a:rPr>
              <a:t> </a:t>
            </a:r>
            <a:r>
              <a:rPr lang="en-US" sz="3600" err="1">
                <a:latin typeface="Aptos" panose="020B0004020202020204" pitchFamily="34" charset="0"/>
              </a:rPr>
              <a:t>Medyczny</a:t>
            </a:r>
            <a:r>
              <a:rPr lang="en-US" sz="3600">
                <a:latin typeface="Aptos" panose="020B0004020202020204" pitchFamily="34" charset="0"/>
              </a:rPr>
              <a:t> (WUM)</a:t>
            </a:r>
            <a:endParaRPr lang="it-IT" sz="3600">
              <a:solidFill>
                <a:srgbClr val="88CCCA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5" descr="A blue eagle with a crown and a staff&#10;&#10;Description automatically generated">
            <a:extLst>
              <a:ext uri="{FF2B5EF4-FFF2-40B4-BE49-F238E27FC236}">
                <a16:creationId xmlns:a16="http://schemas.microsoft.com/office/drawing/2014/main" id="{DA87335D-B421-3001-2C75-517A457F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6" y="420070"/>
            <a:ext cx="2406404" cy="1337896"/>
          </a:xfrm>
          <a:prstGeom prst="rect">
            <a:avLst/>
          </a:prstGeom>
        </p:spPr>
      </p:pic>
      <p:pic>
        <p:nvPicPr>
          <p:cNvPr id="7" name="Segnaposto immagine 6" descr="Immagine che contiene Aerofotogrammetria, aereo, aria aperta, Vista aerea&#10;&#10;Descrizione generata automaticamente">
            <a:extLst>
              <a:ext uri="{FF2B5EF4-FFF2-40B4-BE49-F238E27FC236}">
                <a16:creationId xmlns:a16="http://schemas.microsoft.com/office/drawing/2014/main" id="{BCE6E631-649C-70B9-89AC-1B2193FB80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86" b="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812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73281A96-29AD-D277-9D0B-EBAC15717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41" y="1169953"/>
            <a:ext cx="4614876" cy="4485436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FBB6951-4139-9728-645E-D25B3BA9F87A}"/>
              </a:ext>
            </a:extLst>
          </p:cNvPr>
          <p:cNvSpPr txBox="1">
            <a:spLocks/>
          </p:cNvSpPr>
          <p:nvPr/>
        </p:nvSpPr>
        <p:spPr>
          <a:xfrm>
            <a:off x="5816184" y="975034"/>
            <a:ext cx="5913734" cy="2204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Kidney care is everyone’s business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F7AD31-3DC3-DDA8-BE6B-BE8F7531828B}"/>
              </a:ext>
            </a:extLst>
          </p:cNvPr>
          <p:cNvSpPr txBox="1">
            <a:spLocks/>
          </p:cNvSpPr>
          <p:nvPr/>
        </p:nvSpPr>
        <p:spPr>
          <a:xfrm>
            <a:off x="5816184" y="2660218"/>
            <a:ext cx="5913734" cy="3387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/>
              <a:t>Kidney disease affects a significant portion of the population and often goes as a </a:t>
            </a:r>
            <a:r>
              <a:rPr lang="en-GB" sz="2100" i="1">
                <a:solidFill>
                  <a:srgbClr val="EC6E00"/>
                </a:solidFill>
              </a:rPr>
              <a:t>silent disease</a:t>
            </a:r>
            <a:r>
              <a:rPr lang="en-GB" sz="2100"/>
              <a:t>.</a:t>
            </a:r>
          </a:p>
          <a:p>
            <a:pPr marL="0" indent="0">
              <a:buNone/>
            </a:pPr>
            <a:r>
              <a:rPr lang="en-GB" sz="2100"/>
              <a:t>In Europe, around </a:t>
            </a:r>
            <a:r>
              <a:rPr lang="en-GB" sz="2100">
                <a:solidFill>
                  <a:srgbClr val="EC6E00"/>
                </a:solidFill>
              </a:rPr>
              <a:t>10% of people </a:t>
            </a:r>
            <a:r>
              <a:rPr lang="en-GB" sz="2100"/>
              <a:t>have kidney function issues serious enough to harm their health. </a:t>
            </a:r>
            <a:br>
              <a:rPr lang="en-GB" sz="2100"/>
            </a:br>
            <a:r>
              <a:rPr lang="en-GB" sz="2100"/>
              <a:t>Despite this, about two-thirds of </a:t>
            </a:r>
            <a:r>
              <a:rPr lang="en-GB" sz="2100">
                <a:solidFill>
                  <a:srgbClr val="EC6E00"/>
                </a:solidFill>
              </a:rPr>
              <a:t>chronic kidney disease </a:t>
            </a:r>
            <a:r>
              <a:rPr lang="en-GB" sz="2100"/>
              <a:t>(</a:t>
            </a:r>
            <a:r>
              <a:rPr lang="en-GB" sz="2100">
                <a:solidFill>
                  <a:srgbClr val="EC6E00"/>
                </a:solidFill>
              </a:rPr>
              <a:t>CKD</a:t>
            </a:r>
            <a:r>
              <a:rPr lang="en-GB" sz="2100"/>
              <a:t>) cases are diagnosed late, sometimes only when kidney failure is imminent or found by chance during tests for other conditions.</a:t>
            </a:r>
          </a:p>
          <a:p>
            <a:pPr marL="0" indent="0">
              <a:buNone/>
            </a:pPr>
            <a:endParaRPr lang="en-GB" sz="2100"/>
          </a:p>
        </p:txBody>
      </p:sp>
    </p:spTree>
    <p:extLst>
      <p:ext uri="{BB962C8B-B14F-4D97-AF65-F5344CB8AC3E}">
        <p14:creationId xmlns:p14="http://schemas.microsoft.com/office/powerpoint/2010/main" val="237135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FBB6951-4139-9728-645E-D25B3BA9F87A}"/>
              </a:ext>
            </a:extLst>
          </p:cNvPr>
          <p:cNvSpPr txBox="1">
            <a:spLocks/>
          </p:cNvSpPr>
          <p:nvPr/>
        </p:nvSpPr>
        <p:spPr>
          <a:xfrm>
            <a:off x="689013" y="942376"/>
            <a:ext cx="5913734" cy="2204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400">
                <a:solidFill>
                  <a:schemeClr val="tx1"/>
                </a:solidFill>
                <a:cs typeface="Calibri"/>
              </a:rPr>
              <a:t>The role of prevention </a:t>
            </a:r>
          </a:p>
          <a:p>
            <a:r>
              <a:rPr lang="en-GB" sz="4400">
                <a:solidFill>
                  <a:schemeClr val="tx1"/>
                </a:solidFill>
                <a:cs typeface="Calibri"/>
              </a:rPr>
              <a:t>in sustainability</a:t>
            </a:r>
            <a:endParaRPr lang="en" sz="4400">
              <a:solidFill>
                <a:schemeClr val="tx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F7AD31-3DC3-DDA8-BE6B-BE8F7531828B}"/>
              </a:ext>
            </a:extLst>
          </p:cNvPr>
          <p:cNvSpPr txBox="1">
            <a:spLocks/>
          </p:cNvSpPr>
          <p:nvPr/>
        </p:nvSpPr>
        <p:spPr>
          <a:xfrm>
            <a:off x="689013" y="2627560"/>
            <a:ext cx="6038358" cy="4230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464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000">
                <a:solidFill>
                  <a:srgbClr val="EC6E00"/>
                </a:solidFill>
                <a:effectLst/>
                <a:latin typeface="Aptos" panose="020B0004020202020204" pitchFamily="34" charset="0"/>
              </a:rPr>
              <a:t>CKD</a:t>
            </a:r>
            <a:r>
              <a:rPr lang="en-GB" sz="2000">
                <a:solidFill>
                  <a:srgbClr val="0F412C"/>
                </a:solidFill>
                <a:effectLst/>
                <a:latin typeface="Aptos" panose="020B0004020202020204" pitchFamily="34" charset="0"/>
              </a:rPr>
              <a:t>,</a:t>
            </a:r>
            <a:r>
              <a:rPr lang="en-GB" sz="2000">
                <a:solidFill>
                  <a:srgbClr val="EC6E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>
                <a:solidFill>
                  <a:srgbClr val="0F412C"/>
                </a:solidFill>
                <a:latin typeface="+mn-lt"/>
              </a:rPr>
              <a:t>the 5</a:t>
            </a:r>
            <a:r>
              <a:rPr lang="en-GB" sz="2000" baseline="30000">
                <a:solidFill>
                  <a:srgbClr val="0F412C"/>
                </a:solidFill>
                <a:latin typeface="+mn-lt"/>
              </a:rPr>
              <a:t>th</a:t>
            </a:r>
            <a:r>
              <a:rPr lang="en-GB" sz="2000">
                <a:solidFill>
                  <a:srgbClr val="0F412C"/>
                </a:solidFill>
                <a:latin typeface="+mn-lt"/>
              </a:rPr>
              <a:t> leading cause of death globally by 2050, is defined by abnormalities of kidney structure or functions, regardless of the cause, present for more than 3 months, with implications for health.</a:t>
            </a:r>
            <a:endParaRPr lang="en-GB" sz="2000" b="1">
              <a:solidFill>
                <a:srgbClr val="0F412C"/>
              </a:solidFill>
              <a:latin typeface="+mn-lt"/>
            </a:endParaRPr>
          </a:p>
          <a:p>
            <a:pPr marL="13546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000" b="1">
                <a:solidFill>
                  <a:srgbClr val="0F412C"/>
                </a:solidFill>
                <a:latin typeface="+mn-lt"/>
              </a:rPr>
              <a:t>Prevention is key to sustainability. </a:t>
            </a:r>
            <a:endParaRPr lang="en-GB" sz="2000">
              <a:solidFill>
                <a:srgbClr val="0F412C"/>
              </a:solidFill>
              <a:latin typeface="+mn-lt"/>
            </a:endParaRPr>
          </a:p>
          <a:p>
            <a:pPr marL="13546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000">
                <a:solidFill>
                  <a:srgbClr val="0F412C"/>
                </a:solidFill>
                <a:latin typeface="+mn-lt"/>
              </a:rPr>
              <a:t>Early diagnosis and management of kidney disease can reduce the need for costly treatments and minimise healthcare's environmental impact.</a:t>
            </a:r>
          </a:p>
          <a:p>
            <a:pPr marL="13546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800" b="1">
                <a:solidFill>
                  <a:srgbClr val="7682C7"/>
                </a:solidFill>
                <a:latin typeface="+mn-lt"/>
              </a:rPr>
              <a:t>TO PREVENT IS TO CARE.</a:t>
            </a:r>
            <a:endParaRPr lang="en-GB" sz="1800">
              <a:solidFill>
                <a:srgbClr val="7682C7"/>
              </a:solidFill>
              <a:latin typeface="+mn-lt"/>
            </a:endParaRPr>
          </a:p>
          <a:p>
            <a:pPr marL="135464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b="0" i="0">
              <a:solidFill>
                <a:srgbClr val="0F412C"/>
              </a:solidFill>
              <a:effectLst/>
              <a:latin typeface="+mn-lt"/>
            </a:endParaRPr>
          </a:p>
        </p:txBody>
      </p:sp>
      <p:pic>
        <p:nvPicPr>
          <p:cNvPr id="5" name="Segnaposto immagine 6" descr="A person and a doctor looking at a piece of paper&#10;&#10;Description automatically generated">
            <a:extLst>
              <a:ext uri="{FF2B5EF4-FFF2-40B4-BE49-F238E27FC236}">
                <a16:creationId xmlns:a16="http://schemas.microsoft.com/office/drawing/2014/main" id="{DC3321F0-E0CD-C5DE-53A6-151D24FCE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4" r="13311"/>
          <a:stretch/>
        </p:blipFill>
        <p:spPr>
          <a:xfrm>
            <a:off x="7171674" y="0"/>
            <a:ext cx="6313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FBB6951-4139-9728-645E-D25B3BA9F87A}"/>
              </a:ext>
            </a:extLst>
          </p:cNvPr>
          <p:cNvSpPr txBox="1">
            <a:spLocks/>
          </p:cNvSpPr>
          <p:nvPr/>
        </p:nvSpPr>
        <p:spPr>
          <a:xfrm>
            <a:off x="5816184" y="942377"/>
            <a:ext cx="5913734" cy="2204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400" i="0" err="1">
                <a:effectLst/>
                <a:latin typeface="+mn-lt"/>
              </a:rPr>
              <a:t>KitNewCare</a:t>
            </a:r>
            <a:r>
              <a:rPr lang="en-GB" sz="4400" i="0">
                <a:effectLst/>
                <a:latin typeface="+mn-lt"/>
              </a:rPr>
              <a:t> for healthcare professionals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F7AD31-3DC3-DDA8-BE6B-BE8F7531828B}"/>
              </a:ext>
            </a:extLst>
          </p:cNvPr>
          <p:cNvSpPr txBox="1">
            <a:spLocks/>
          </p:cNvSpPr>
          <p:nvPr/>
        </p:nvSpPr>
        <p:spPr>
          <a:xfrm>
            <a:off x="5734540" y="2627561"/>
            <a:ext cx="5995378" cy="3387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464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2000" b="0" i="0" dirty="0">
              <a:solidFill>
                <a:srgbClr val="0F422E"/>
              </a:solidFill>
              <a:effectLst/>
              <a:latin typeface="+mn-lt"/>
            </a:endParaRPr>
          </a:p>
          <a:p>
            <a:pPr marL="13546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000" b="0" i="0" dirty="0">
                <a:solidFill>
                  <a:srgbClr val="0F422E"/>
                </a:solidFill>
                <a:effectLst/>
                <a:latin typeface="+mn-lt"/>
              </a:rPr>
              <a:t>Healthcare professionals are key to implementing </a:t>
            </a:r>
            <a:r>
              <a:rPr lang="en-GB" sz="2000" b="0" i="0" dirty="0" err="1">
                <a:solidFill>
                  <a:srgbClr val="0F422E"/>
                </a:solidFill>
                <a:effectLst/>
                <a:latin typeface="+mn-lt"/>
              </a:rPr>
              <a:t>KitNewCare’s</a:t>
            </a:r>
            <a:r>
              <a:rPr lang="en-GB" sz="2000" b="0" i="0" dirty="0">
                <a:solidFill>
                  <a:srgbClr val="0F422E"/>
                </a:solidFill>
                <a:effectLst/>
                <a:latin typeface="+mn-lt"/>
              </a:rPr>
              <a:t> sustainable solutions. </a:t>
            </a:r>
          </a:p>
          <a:p>
            <a:pPr marL="13546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000" b="0" i="0" dirty="0">
                <a:solidFill>
                  <a:srgbClr val="0F422E"/>
                </a:solidFill>
                <a:effectLst/>
                <a:latin typeface="+mn-lt"/>
              </a:rPr>
              <a:t>As primary users, they drive the project’s vision of environmentally sustainable healthcare.</a:t>
            </a:r>
          </a:p>
          <a:p>
            <a:pPr marL="135464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000" b="0" i="0" dirty="0" err="1">
                <a:solidFill>
                  <a:srgbClr val="0F422E"/>
                </a:solidFill>
                <a:effectLst/>
                <a:latin typeface="+mn-lt"/>
              </a:rPr>
              <a:t>KitNewCare</a:t>
            </a:r>
            <a:r>
              <a:rPr lang="en-GB" sz="2000" b="0" i="0" dirty="0">
                <a:solidFill>
                  <a:srgbClr val="0F422E"/>
                </a:solidFill>
                <a:effectLst/>
                <a:latin typeface="+mn-lt"/>
              </a:rPr>
              <a:t> provides essential tools for kidney care improvement, including an </a:t>
            </a:r>
            <a:r>
              <a:rPr lang="en-GB" sz="2000" b="1" i="0" dirty="0">
                <a:solidFill>
                  <a:srgbClr val="0F422E"/>
                </a:solidFill>
                <a:effectLst/>
                <a:latin typeface="+mn-lt"/>
              </a:rPr>
              <a:t>insights database</a:t>
            </a:r>
            <a:r>
              <a:rPr lang="en-GB" sz="2000" b="0" i="0" dirty="0">
                <a:solidFill>
                  <a:srgbClr val="0F422E"/>
                </a:solidFill>
                <a:effectLst/>
                <a:latin typeface="+mn-lt"/>
              </a:rPr>
              <a:t>, </a:t>
            </a:r>
            <a:r>
              <a:rPr lang="en-GB" sz="2000" b="1" i="0" dirty="0">
                <a:solidFill>
                  <a:srgbClr val="0F422E"/>
                </a:solidFill>
                <a:effectLst/>
                <a:latin typeface="+mn-lt"/>
              </a:rPr>
              <a:t>evidence-based guidelines</a:t>
            </a:r>
            <a:r>
              <a:rPr lang="en-GB" sz="2000" b="0" i="0" dirty="0">
                <a:solidFill>
                  <a:srgbClr val="0F422E"/>
                </a:solidFill>
                <a:effectLst/>
                <a:latin typeface="+mn-lt"/>
              </a:rPr>
              <a:t>, and </a:t>
            </a:r>
            <a:r>
              <a:rPr lang="en-GB" sz="2000" b="1" i="0" dirty="0">
                <a:solidFill>
                  <a:srgbClr val="0F422E"/>
                </a:solidFill>
                <a:effectLst/>
                <a:latin typeface="+mn-lt"/>
              </a:rPr>
              <a:t>workflow optimisations</a:t>
            </a:r>
            <a:r>
              <a:rPr lang="en-GB" sz="2000" b="0" i="0" dirty="0">
                <a:solidFill>
                  <a:srgbClr val="0F422E"/>
                </a:solidFill>
                <a:effectLst/>
                <a:latin typeface="+mn-lt"/>
              </a:rPr>
              <a:t>.</a:t>
            </a:r>
          </a:p>
        </p:txBody>
      </p:sp>
      <p:pic>
        <p:nvPicPr>
          <p:cNvPr id="5" name="Picture 3" descr="A person wearing a mask&#10;&#10;Description automatically generated">
            <a:extLst>
              <a:ext uri="{FF2B5EF4-FFF2-40B4-BE49-F238E27FC236}">
                <a16:creationId xmlns:a16="http://schemas.microsoft.com/office/drawing/2014/main" id="{DF7646D2-2FD5-FAB0-2C22-686D6126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41" t="2703" r="4552"/>
          <a:stretch/>
        </p:blipFill>
        <p:spPr>
          <a:xfrm>
            <a:off x="-228604" y="661632"/>
            <a:ext cx="5535385" cy="61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9">
            <a:extLst>
              <a:ext uri="{FF2B5EF4-FFF2-40B4-BE49-F238E27FC236}">
                <a16:creationId xmlns:a16="http://schemas.microsoft.com/office/drawing/2014/main" id="{2A70C180-C749-5107-5CB9-27B46B0DE84E}"/>
              </a:ext>
            </a:extLst>
          </p:cNvPr>
          <p:cNvSpPr txBox="1"/>
          <p:nvPr/>
        </p:nvSpPr>
        <p:spPr>
          <a:xfrm>
            <a:off x="6884529" y="4124603"/>
            <a:ext cx="2309348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740664">
              <a:spcAft>
                <a:spcPts val="600"/>
              </a:spcAft>
            </a:pPr>
            <a:r>
              <a:rPr lang="it-IT" sz="2000" kern="1200" err="1">
                <a:solidFill>
                  <a:srgbClr val="0F422D"/>
                </a:solidFill>
                <a:latin typeface="Aptos"/>
                <a:ea typeface="+mn-ea"/>
                <a:cs typeface="Calibri"/>
              </a:rPr>
              <a:t>Visit</a:t>
            </a:r>
            <a:r>
              <a:rPr lang="it-IT" sz="2000" kern="120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 </a:t>
            </a:r>
            <a:r>
              <a:rPr lang="it-IT" sz="2000" kern="1200" err="1">
                <a:solidFill>
                  <a:srgbClr val="0F422D"/>
                </a:solidFill>
                <a:latin typeface="Aptos"/>
                <a:ea typeface="+mn-ea"/>
                <a:cs typeface="Calibri"/>
              </a:rPr>
              <a:t>our</a:t>
            </a:r>
            <a:r>
              <a:rPr lang="it-IT" sz="2000" kern="120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 </a:t>
            </a:r>
            <a:r>
              <a:rPr lang="it-IT" sz="2000" b="1" kern="1200">
                <a:solidFill>
                  <a:srgbClr val="0F422D"/>
                </a:solidFill>
                <a:latin typeface="Aptos"/>
                <a:ea typeface="+mn-ea"/>
                <a:cs typeface="+mn-cs"/>
              </a:rPr>
              <a:t>website</a:t>
            </a:r>
            <a:r>
              <a:rPr lang="it-IT" sz="2000" kern="120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 </a:t>
            </a:r>
            <a:r>
              <a:rPr lang="en-US" sz="2000" b="1" kern="1200">
                <a:solidFill>
                  <a:srgbClr val="EC6E00"/>
                </a:solidFill>
                <a:latin typeface="Aptos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kitnewcare.eu</a:t>
            </a:r>
            <a:r>
              <a:rPr lang="en-US" sz="2000" b="1" kern="1200">
                <a:solidFill>
                  <a:srgbClr val="EC6E00"/>
                </a:solidFill>
                <a:latin typeface="Aptos"/>
                <a:ea typeface="+mn-ea"/>
                <a:cs typeface="+mn-cs"/>
              </a:rPr>
              <a:t> </a:t>
            </a:r>
            <a:r>
              <a:rPr lang="it-IT" sz="2000" kern="120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and stay </a:t>
            </a:r>
            <a:r>
              <a:rPr lang="en-GB" sz="2000" b="1" kern="120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updated</a:t>
            </a:r>
            <a:r>
              <a:rPr lang="en-GB" sz="2000" kern="120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.</a:t>
            </a:r>
            <a:endParaRPr lang="en-GB" sz="2000">
              <a:solidFill>
                <a:srgbClr val="0F422D"/>
              </a:solidFill>
              <a:latin typeface="Aptos"/>
              <a:cs typeface="Calibri"/>
            </a:endParaRPr>
          </a:p>
        </p:txBody>
      </p:sp>
      <p:sp>
        <p:nvSpPr>
          <p:cNvPr id="3" name="Rettangolo con angoli arrotondati 12">
            <a:extLst>
              <a:ext uri="{FF2B5EF4-FFF2-40B4-BE49-F238E27FC236}">
                <a16:creationId xmlns:a16="http://schemas.microsoft.com/office/drawing/2014/main" id="{70F02DA1-8B60-3758-E057-09902A6AE90A}"/>
              </a:ext>
            </a:extLst>
          </p:cNvPr>
          <p:cNvSpPr/>
          <p:nvPr/>
        </p:nvSpPr>
        <p:spPr>
          <a:xfrm>
            <a:off x="6276522" y="3118922"/>
            <a:ext cx="3525363" cy="2273961"/>
          </a:xfrm>
          <a:prstGeom prst="roundRect">
            <a:avLst/>
          </a:prstGeom>
          <a:noFill/>
          <a:ln w="28575">
            <a:solidFill>
              <a:srgbClr val="0F42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4CDA260D-3252-FE35-FFC8-EE837A389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4001" y="3473544"/>
            <a:ext cx="510404" cy="504879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4E93DAA-4CB5-0497-AD62-0701BE2A1203}"/>
              </a:ext>
            </a:extLst>
          </p:cNvPr>
          <p:cNvSpPr/>
          <p:nvPr/>
        </p:nvSpPr>
        <p:spPr>
          <a:xfrm>
            <a:off x="2390115" y="3118922"/>
            <a:ext cx="3525363" cy="2273961"/>
          </a:xfrm>
          <a:prstGeom prst="roundRect">
            <a:avLst/>
          </a:prstGeom>
          <a:noFill/>
          <a:ln w="28575">
            <a:solidFill>
              <a:srgbClr val="0F42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59AD6D69-214B-CCAB-4E41-B3FA9C75D0B1}"/>
              </a:ext>
            </a:extLst>
          </p:cNvPr>
          <p:cNvSpPr txBox="1"/>
          <p:nvPr/>
        </p:nvSpPr>
        <p:spPr>
          <a:xfrm>
            <a:off x="3390563" y="1804513"/>
            <a:ext cx="5803314" cy="10667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740664">
              <a:spcAft>
                <a:spcPts val="600"/>
              </a:spcAft>
            </a:pPr>
            <a:r>
              <a:rPr lang="it-IT" sz="2916" b="1" kern="1200" dirty="0">
                <a:solidFill>
                  <a:srgbClr val="EC6E00"/>
                </a:solidFill>
                <a:latin typeface="Aptos Display"/>
                <a:ea typeface="+mn-ea"/>
                <a:cs typeface="+mn-cs"/>
              </a:rPr>
              <a:t>WHERE CAN YOU </a:t>
            </a:r>
          </a:p>
          <a:p>
            <a:pPr algn="ctr" defTabSz="740664">
              <a:spcAft>
                <a:spcPts val="600"/>
              </a:spcAft>
            </a:pPr>
            <a:r>
              <a:rPr lang="it-IT" sz="2916" b="1" kern="1200" dirty="0">
                <a:solidFill>
                  <a:srgbClr val="EC6E00"/>
                </a:solidFill>
                <a:latin typeface="Aptos Display"/>
                <a:ea typeface="+mn-ea"/>
                <a:cs typeface="+mn-cs"/>
              </a:rPr>
              <a:t>FIND US?</a:t>
            </a:r>
            <a:endParaRPr lang="it-IT" sz="3600" b="1" dirty="0">
              <a:solidFill>
                <a:srgbClr val="EC6E00"/>
              </a:solidFill>
              <a:latin typeface="Aptos Display"/>
            </a:endParaRP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DC876F1F-312F-B36F-AED1-1219E5853280}"/>
              </a:ext>
            </a:extLst>
          </p:cNvPr>
          <p:cNvSpPr txBox="1"/>
          <p:nvPr/>
        </p:nvSpPr>
        <p:spPr>
          <a:xfrm>
            <a:off x="2886405" y="4124603"/>
            <a:ext cx="254035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740664">
              <a:spcAft>
                <a:spcPts val="600"/>
              </a:spcAft>
            </a:pPr>
            <a:r>
              <a:rPr lang="it-IT" sz="2000" b="1" kern="1200" dirty="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Follow, like</a:t>
            </a:r>
            <a:r>
              <a:rPr lang="it-IT" sz="2000" kern="1200" dirty="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 and </a:t>
            </a:r>
            <a:r>
              <a:rPr lang="it-IT" sz="2000" b="1" kern="1200" dirty="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share</a:t>
            </a:r>
            <a:r>
              <a:rPr lang="it-IT" sz="2000" kern="1200" dirty="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 </a:t>
            </a:r>
            <a:r>
              <a:rPr lang="it-IT" sz="2000" b="1" kern="1200" dirty="0">
                <a:solidFill>
                  <a:srgbClr val="EC6E00"/>
                </a:solidFill>
                <a:latin typeface="Aptos"/>
                <a:ea typeface="+mn-ea"/>
                <a:cs typeface="Calibri"/>
              </a:rPr>
              <a:t>@KitNewCare</a:t>
            </a:r>
            <a:r>
              <a:rPr lang="it-IT" sz="2000" b="1" kern="1200" dirty="0">
                <a:solidFill>
                  <a:srgbClr val="A92100"/>
                </a:solidFill>
                <a:latin typeface="Aptos"/>
                <a:ea typeface="+mn-ea"/>
                <a:cs typeface="Calibri"/>
              </a:rPr>
              <a:t> </a:t>
            </a:r>
            <a:r>
              <a:rPr lang="it-IT" sz="2000" kern="1200" dirty="0">
                <a:solidFill>
                  <a:srgbClr val="0F422D"/>
                </a:solidFill>
                <a:latin typeface="Aptos"/>
                <a:ea typeface="+mn-ea"/>
                <a:cs typeface="Calibri"/>
              </a:rPr>
              <a:t>on social media.</a:t>
            </a:r>
            <a:endParaRPr lang="it-IT" sz="2000" dirty="0">
              <a:solidFill>
                <a:srgbClr val="0F422D"/>
              </a:solidFill>
              <a:latin typeface="Aptos"/>
              <a:cs typeface="Calibri"/>
            </a:endParaRPr>
          </a:p>
        </p:txBody>
      </p:sp>
      <p:pic>
        <p:nvPicPr>
          <p:cNvPr id="8" name="Immagine 13" descr="Immagine che contiene Carattere, Elementi grafici, testo, grafica&#10;&#10;Descrizione generata automaticamente">
            <a:extLst>
              <a:ext uri="{FF2B5EF4-FFF2-40B4-BE49-F238E27FC236}">
                <a16:creationId xmlns:a16="http://schemas.microsoft.com/office/drawing/2014/main" id="{64AE75DC-11C0-96E0-6A40-F434C190C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737" y="979868"/>
            <a:ext cx="3784523" cy="541046"/>
          </a:xfrm>
          <a:prstGeom prst="rect">
            <a:avLst/>
          </a:prstGeom>
        </p:spPr>
      </p:pic>
      <p:pic>
        <p:nvPicPr>
          <p:cNvPr id="9" name="Elemento grafico 2">
            <a:extLst>
              <a:ext uri="{FF2B5EF4-FFF2-40B4-BE49-F238E27FC236}">
                <a16:creationId xmlns:a16="http://schemas.microsoft.com/office/drawing/2014/main" id="{DE2AAC3D-EC06-5C89-EC77-46BD7DE57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6811" y="3473544"/>
            <a:ext cx="471969" cy="4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D5EA9-F67F-B712-9659-346C0CA9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Consortium</a:t>
            </a:r>
          </a:p>
        </p:txBody>
      </p:sp>
      <p:pic>
        <p:nvPicPr>
          <p:cNvPr id="8" name="Picture 7" descr="A group of logos with text&#10;&#10;Description automatically generated">
            <a:extLst>
              <a:ext uri="{FF2B5EF4-FFF2-40B4-BE49-F238E27FC236}">
                <a16:creationId xmlns:a16="http://schemas.microsoft.com/office/drawing/2014/main" id="{398D914D-FBD4-4C7D-D64F-70E730B9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4" y="2024743"/>
            <a:ext cx="11125772" cy="35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3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7714F1-93BF-B959-F411-6E797094A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/>
              <a:t>Thank </a:t>
            </a:r>
            <a:r>
              <a:rPr lang="it-IT" err="1"/>
              <a:t>you</a:t>
            </a:r>
            <a:r>
              <a:rPr lang="it-IT"/>
              <a:t>!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FCFCA3F-4867-9F37-2D26-FA08B50FB14B}"/>
              </a:ext>
            </a:extLst>
          </p:cNvPr>
          <p:cNvSpPr txBox="1">
            <a:spLocks/>
          </p:cNvSpPr>
          <p:nvPr/>
        </p:nvSpPr>
        <p:spPr>
          <a:xfrm>
            <a:off x="3080645" y="4906599"/>
            <a:ext cx="6030709" cy="1252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Contact: </a:t>
            </a:r>
            <a:endParaRPr lang="it-IT" dirty="0">
              <a:solidFill>
                <a:srgbClr val="FFFFFF"/>
              </a:solidFill>
              <a:highlight>
                <a:srgbClr val="0F422E"/>
              </a:highlight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88CCCA"/>
                </a:solidFill>
                <a:highlight>
                  <a:srgbClr val="0F422E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info@kitnewcare.eu</a:t>
            </a:r>
            <a:endParaRPr lang="en-US" dirty="0">
              <a:solidFill>
                <a:srgbClr val="88CC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4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BDEDE-A134-AA97-535B-9794A583D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502" y="2542673"/>
            <a:ext cx="9490996" cy="1772653"/>
          </a:xfrm>
        </p:spPr>
        <p:txBody>
          <a:bodyPr anchor="ctr">
            <a:normAutofit fontScale="90000"/>
          </a:bodyPr>
          <a:lstStyle/>
          <a:p>
            <a:r>
              <a:rPr lang="en-GB" sz="4000" b="0">
                <a:solidFill>
                  <a:srgbClr val="FFFFFF"/>
                </a:solidFill>
                <a:latin typeface="Aptos"/>
              </a:rPr>
              <a:t>Developing a model for environmentally sustainable and climate-neutral health and care systems using the kidney care pathway.</a:t>
            </a:r>
            <a:endParaRPr lang="it-IT" sz="40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7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04C75EC-BFAC-4B0E-2613-828C4918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3155">
            <a:off x="5496077" y="-3190774"/>
            <a:ext cx="8184661" cy="638154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A4DFEB5-2003-A201-A18F-F0E2032E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About </a:t>
            </a:r>
            <a:r>
              <a:rPr lang="it-IT" err="1"/>
              <a:t>KitNewCare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6CA7A8-68EB-5711-0C3C-FE2D4714D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216" y="1881816"/>
            <a:ext cx="10231568" cy="4045200"/>
          </a:xfrm>
        </p:spPr>
        <p:txBody>
          <a:bodyPr anchor="b"/>
          <a:lstStyle/>
          <a:p>
            <a:pPr marL="101598" indent="0" defTabSz="905256">
              <a:spcBef>
                <a:spcPts val="594"/>
              </a:spcBef>
              <a:spcAft>
                <a:spcPts val="1200"/>
              </a:spcAft>
              <a:buNone/>
            </a:pPr>
            <a:r>
              <a:rPr lang="en-GB" sz="2400" kern="1200" dirty="0" err="1">
                <a:solidFill>
                  <a:srgbClr val="0F412C"/>
                </a:solidFill>
                <a:latin typeface="Aptos"/>
                <a:ea typeface="+mn-lt"/>
                <a:cs typeface="+mn-lt"/>
              </a:rPr>
              <a:t>KitNewCare</a:t>
            </a:r>
            <a:r>
              <a:rPr lang="en-GB" sz="2400" kern="1200" dirty="0">
                <a:solidFill>
                  <a:srgbClr val="0F412C"/>
                </a:solidFill>
                <a:latin typeface="Aptos"/>
                <a:ea typeface="+mn-lt"/>
                <a:cs typeface="+mn-lt"/>
              </a:rPr>
              <a:t> is a pioneering EU co-funded project to make kidney healthcare more environmentally sustainable.</a:t>
            </a:r>
          </a:p>
          <a:p>
            <a:pPr marL="101598" indent="0" defTabSz="905256">
              <a:spcBef>
                <a:spcPts val="594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rgbClr val="0F412C"/>
                </a:solidFill>
                <a:latin typeface="Aptos"/>
                <a:ea typeface="+mn-lt"/>
                <a:cs typeface="+mn-lt"/>
              </a:rPr>
              <a:t>T</a:t>
            </a:r>
            <a:r>
              <a:rPr lang="en-GB" sz="2400" kern="1200" dirty="0">
                <a:solidFill>
                  <a:srgbClr val="0F412C"/>
                </a:solidFill>
                <a:latin typeface="Aptos"/>
                <a:ea typeface="+mn-lt"/>
                <a:cs typeface="+mn-lt"/>
              </a:rPr>
              <a:t>he project focuses on </a:t>
            </a:r>
            <a:r>
              <a:rPr lang="en-GB" sz="2400" b="1" kern="1200" dirty="0">
                <a:solidFill>
                  <a:srgbClr val="0F412C"/>
                </a:solidFill>
                <a:latin typeface="Aptos"/>
                <a:ea typeface="+mn-lt"/>
                <a:cs typeface="+mn-lt"/>
              </a:rPr>
              <a:t>kidney care</a:t>
            </a:r>
            <a:r>
              <a:rPr lang="en-GB" sz="2400" kern="1200" dirty="0">
                <a:solidFill>
                  <a:srgbClr val="0F412C"/>
                </a:solidFill>
                <a:latin typeface="Aptos"/>
                <a:ea typeface="+mn-lt"/>
                <a:cs typeface="+mn-lt"/>
              </a:rPr>
              <a:t>, an area with significant disease burden and resource footprint, as it consumes</a:t>
            </a:r>
            <a:r>
              <a:rPr lang="en-GB" sz="2400" kern="1200" dirty="0">
                <a:solidFill>
                  <a:srgbClr val="0F412C"/>
                </a:solidFill>
                <a:latin typeface="Aptos"/>
              </a:rPr>
              <a:t> between </a:t>
            </a:r>
            <a:r>
              <a:rPr lang="en-GB" sz="2400" kern="1200" dirty="0">
                <a:solidFill>
                  <a:srgbClr val="EC6E00"/>
                </a:solidFill>
                <a:latin typeface="Aptos"/>
              </a:rPr>
              <a:t>2% </a:t>
            </a:r>
            <a:r>
              <a:rPr lang="en-GB" sz="2400" kern="1200" dirty="0">
                <a:solidFill>
                  <a:srgbClr val="0F412C"/>
                </a:solidFill>
                <a:latin typeface="Aptos"/>
              </a:rPr>
              <a:t>and</a:t>
            </a:r>
            <a:r>
              <a:rPr lang="en-GB" sz="2400" kern="1200" dirty="0">
                <a:solidFill>
                  <a:srgbClr val="EC6E00"/>
                </a:solidFill>
                <a:latin typeface="Aptos"/>
              </a:rPr>
              <a:t> up to 6% </a:t>
            </a:r>
            <a:r>
              <a:rPr lang="en-GB" sz="2400" kern="1200" dirty="0">
                <a:solidFill>
                  <a:srgbClr val="0F412C"/>
                </a:solidFill>
                <a:latin typeface="Aptos"/>
              </a:rPr>
              <a:t>of healthcare budgets in Europe.</a:t>
            </a:r>
          </a:p>
          <a:p>
            <a:pPr marL="101598" indent="0" defTabSz="905256">
              <a:spcBef>
                <a:spcPts val="594"/>
              </a:spcBef>
              <a:spcAft>
                <a:spcPts val="594"/>
              </a:spcAft>
              <a:buNone/>
            </a:pPr>
            <a:r>
              <a:rPr lang="en-GB" sz="2400" dirty="0" err="1">
                <a:solidFill>
                  <a:srgbClr val="0F412C"/>
                </a:solidFill>
                <a:latin typeface="Aptos" panose="020B0004020202020204" pitchFamily="34" charset="0"/>
                <a:ea typeface="+mn-lt"/>
                <a:cs typeface="+mn-lt"/>
              </a:rPr>
              <a:t>KitNewCare</a:t>
            </a:r>
            <a:r>
              <a:rPr lang="en-GB" sz="2400" dirty="0">
                <a:solidFill>
                  <a:srgbClr val="0F412C"/>
                </a:solidFill>
                <a:latin typeface="Aptos" panose="020B0004020202020204" pitchFamily="34" charset="0"/>
                <a:ea typeface="+mn-lt"/>
                <a:cs typeface="+mn-lt"/>
              </a:rPr>
              <a:t> identifies and develops sustainable and innovative solutions to reduce carbon emissions in healthcare by at least </a:t>
            </a:r>
            <a:r>
              <a:rPr lang="en-GB" sz="2400" dirty="0">
                <a:solidFill>
                  <a:srgbClr val="EC6E00"/>
                </a:solidFill>
                <a:latin typeface="Aptos" panose="020B0004020202020204" pitchFamily="34" charset="0"/>
                <a:ea typeface="+mn-lt"/>
                <a:cs typeface="+mn-lt"/>
              </a:rPr>
              <a:t>40%</a:t>
            </a:r>
            <a:r>
              <a:rPr lang="en-GB" sz="2400" dirty="0">
                <a:solidFill>
                  <a:srgbClr val="0F412C"/>
                </a:solidFill>
                <a:latin typeface="Aptos" panose="020B0004020202020204" pitchFamily="34" charset="0"/>
                <a:ea typeface="+mn-lt"/>
                <a:cs typeface="+mn-lt"/>
              </a:rPr>
              <a:t> (compared to 1990 levels), serving </a:t>
            </a:r>
            <a:r>
              <a:rPr lang="en-GB" sz="2400" kern="1200" dirty="0">
                <a:solidFill>
                  <a:srgbClr val="0F412C"/>
                </a:solidFill>
                <a:latin typeface="Aptos" panose="020B0004020202020204" pitchFamily="34" charset="0"/>
                <a:ea typeface="+mn-lt"/>
                <a:cs typeface="+mn-lt"/>
              </a:rPr>
              <a:t>as a </a:t>
            </a:r>
            <a:r>
              <a:rPr lang="en-GB" sz="2400" b="1" kern="1200" dirty="0">
                <a:solidFill>
                  <a:srgbClr val="0F412C"/>
                </a:solidFill>
                <a:latin typeface="Aptos" panose="020B0004020202020204" pitchFamily="34" charset="0"/>
                <a:ea typeface="+mn-lt"/>
                <a:cs typeface="+mn-lt"/>
              </a:rPr>
              <a:t>model for systemic sustainability change</a:t>
            </a:r>
            <a:r>
              <a:rPr lang="en-GB" sz="2400" dirty="0">
                <a:solidFill>
                  <a:srgbClr val="0F412C"/>
                </a:solidFill>
                <a:latin typeface="Aptos" panose="020B0004020202020204" pitchFamily="34" charset="0"/>
                <a:ea typeface="+mn-lt"/>
                <a:cs typeface="+mn-lt"/>
              </a:rPr>
              <a:t>.</a:t>
            </a:r>
            <a:endParaRPr lang="en-GB" sz="2400" kern="1200" dirty="0">
              <a:solidFill>
                <a:srgbClr val="0F412C"/>
              </a:solidFill>
              <a:latin typeface="Aptos" panose="020B0004020202020204" pitchFamily="34" charset="0"/>
              <a:ea typeface="+mn-lt"/>
              <a:cs typeface="+mn-lt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4029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Diagonal Corners Rounded 7">
            <a:extLst>
              <a:ext uri="{FF2B5EF4-FFF2-40B4-BE49-F238E27FC236}">
                <a16:creationId xmlns:a16="http://schemas.microsoft.com/office/drawing/2014/main" id="{A8A37404-3B24-01AE-227B-2AF5001F873F}"/>
              </a:ext>
            </a:extLst>
          </p:cNvPr>
          <p:cNvSpPr>
            <a:spLocks/>
          </p:cNvSpPr>
          <p:nvPr/>
        </p:nvSpPr>
        <p:spPr>
          <a:xfrm flipH="1">
            <a:off x="980212" y="5014352"/>
            <a:ext cx="10231566" cy="1105172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EE39F1-2659-8143-B910-D37B20C3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Objectives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7B98B7-6F87-E124-BA60-372F7F746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713" y="1776971"/>
            <a:ext cx="10231568" cy="661430"/>
          </a:xfrm>
        </p:spPr>
        <p:txBody>
          <a:bodyPr/>
          <a:lstStyle/>
          <a:p>
            <a:pPr marL="101598" indent="0">
              <a:buNone/>
            </a:pPr>
            <a:r>
              <a:rPr lang="en-GB" sz="2000" err="1">
                <a:solidFill>
                  <a:srgbClr val="0F412C"/>
                </a:solidFill>
              </a:rPr>
              <a:t>KitNewCare</a:t>
            </a:r>
            <a:r>
              <a:rPr lang="en-GB" sz="2000">
                <a:solidFill>
                  <a:srgbClr val="0F412C"/>
                </a:solidFill>
              </a:rPr>
              <a:t> is dedicated to enhancing the effectiveness and accessibility of kidney care while ensuring it remains environmentally conscious and socially responsible.</a:t>
            </a:r>
            <a:endParaRPr lang="en-US" sz="2000">
              <a:solidFill>
                <a:srgbClr val="0F412C"/>
              </a:solidFill>
            </a:endParaRPr>
          </a:p>
        </p:txBody>
      </p:sp>
      <p:sp>
        <p:nvSpPr>
          <p:cNvPr id="4" name="Rectangle: Diagonal Corners Rounded 7">
            <a:extLst>
              <a:ext uri="{FF2B5EF4-FFF2-40B4-BE49-F238E27FC236}">
                <a16:creationId xmlns:a16="http://schemas.microsoft.com/office/drawing/2014/main" id="{8C9CFA1F-2556-91A4-8866-8C53E0E84EBB}"/>
              </a:ext>
            </a:extLst>
          </p:cNvPr>
          <p:cNvSpPr>
            <a:spLocks/>
          </p:cNvSpPr>
          <p:nvPr/>
        </p:nvSpPr>
        <p:spPr>
          <a:xfrm flipH="1">
            <a:off x="980213" y="2608163"/>
            <a:ext cx="10231566" cy="975713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D0833166-DE36-6818-356E-4E9B6055954E}"/>
              </a:ext>
            </a:extLst>
          </p:cNvPr>
          <p:cNvSpPr txBox="1"/>
          <p:nvPr/>
        </p:nvSpPr>
        <p:spPr>
          <a:xfrm>
            <a:off x="1817611" y="2806149"/>
            <a:ext cx="928967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ea typeface="+mn-lt"/>
                <a:cs typeface="+mn-lt"/>
              </a:rPr>
              <a:t>DATA-DRIVEN INSIGHTS: 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develop a comprehensive EU-wide knowledge base that captures sustainability trends, best practices, and key performance indicators across various healthcare settings.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8858191-B41B-FB1B-5A03-AC6B8FFAF037}"/>
              </a:ext>
            </a:extLst>
          </p:cNvPr>
          <p:cNvSpPr txBox="1">
            <a:spLocks/>
          </p:cNvSpPr>
          <p:nvPr/>
        </p:nvSpPr>
        <p:spPr>
          <a:xfrm>
            <a:off x="1349216" y="2862524"/>
            <a:ext cx="350873" cy="5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it-IT"/>
              <a:t>1</a:t>
            </a:r>
          </a:p>
        </p:txBody>
      </p:sp>
      <p:sp>
        <p:nvSpPr>
          <p:cNvPr id="32" name="Rectangle: Diagonal Corners Rounded 7">
            <a:extLst>
              <a:ext uri="{FF2B5EF4-FFF2-40B4-BE49-F238E27FC236}">
                <a16:creationId xmlns:a16="http://schemas.microsoft.com/office/drawing/2014/main" id="{9D637DC8-39C6-3410-C354-55001CF17E62}"/>
              </a:ext>
            </a:extLst>
          </p:cNvPr>
          <p:cNvSpPr>
            <a:spLocks/>
          </p:cNvSpPr>
          <p:nvPr/>
        </p:nvSpPr>
        <p:spPr>
          <a:xfrm flipH="1">
            <a:off x="980212" y="3746471"/>
            <a:ext cx="10231566" cy="1105172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DBC7EA61-D306-6DA9-0D8A-FDC21E869F1A}"/>
              </a:ext>
            </a:extLst>
          </p:cNvPr>
          <p:cNvSpPr txBox="1"/>
          <p:nvPr/>
        </p:nvSpPr>
        <p:spPr>
          <a:xfrm>
            <a:off x="1817610" y="3858729"/>
            <a:ext cx="939416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INNOVATIVE HEALTHCARE SOLUTIONS: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implement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organisational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transformations and technical advancements that not only reduce environmental impact but also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optimise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cost-effectiveness and improve patient health outcomes.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DD3F1E0F-8F63-0E57-1DEC-97335A4A038D}"/>
              </a:ext>
            </a:extLst>
          </p:cNvPr>
          <p:cNvSpPr txBox="1">
            <a:spLocks/>
          </p:cNvSpPr>
          <p:nvPr/>
        </p:nvSpPr>
        <p:spPr>
          <a:xfrm>
            <a:off x="1349216" y="4070614"/>
            <a:ext cx="350873" cy="5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it-IT"/>
              <a:t>2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63048535-9C81-7022-B727-7A2B77DFB855}"/>
              </a:ext>
            </a:extLst>
          </p:cNvPr>
          <p:cNvSpPr txBox="1"/>
          <p:nvPr/>
        </p:nvSpPr>
        <p:spPr>
          <a:xfrm>
            <a:off x="1817611" y="5116764"/>
            <a:ext cx="928967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>
                <a:ea typeface="+mn-lt"/>
                <a:cs typeface="+mn-lt"/>
              </a:rPr>
              <a:t>SCALABLE SUSTAINABLE PRACTICES: 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establish a robust framework for scaling up sustainable kidney care, featuring advanced tools for benchmarking and detailed guidelines to ensure wide adoption and consistent implementation. </a:t>
            </a:r>
            <a:endParaRPr lang="en-US" sz="18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7" name="Titolo 1">
            <a:extLst>
              <a:ext uri="{FF2B5EF4-FFF2-40B4-BE49-F238E27FC236}">
                <a16:creationId xmlns:a16="http://schemas.microsoft.com/office/drawing/2014/main" id="{6B53B81A-C247-1973-9171-4F28AEFA8DDF}"/>
              </a:ext>
            </a:extLst>
          </p:cNvPr>
          <p:cNvSpPr txBox="1">
            <a:spLocks/>
          </p:cNvSpPr>
          <p:nvPr/>
        </p:nvSpPr>
        <p:spPr>
          <a:xfrm>
            <a:off x="1349216" y="5320281"/>
            <a:ext cx="350873" cy="5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it-IT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498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>
            <a:extLst>
              <a:ext uri="{FF2B5EF4-FFF2-40B4-BE49-F238E27FC236}">
                <a16:creationId xmlns:a16="http://schemas.microsoft.com/office/drawing/2014/main" id="{2DE8C6B6-CB48-8667-899D-8C92D4E0AA6F}"/>
              </a:ext>
            </a:extLst>
          </p:cNvPr>
          <p:cNvSpPr txBox="1">
            <a:spLocks/>
          </p:cNvSpPr>
          <p:nvPr/>
        </p:nvSpPr>
        <p:spPr>
          <a:xfrm>
            <a:off x="950257" y="690183"/>
            <a:ext cx="2402208" cy="5651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rPr lang="en" sz="2400" b="0" i="1">
                <a:cs typeface="Calibri"/>
              </a:rPr>
              <a:t>Expected impacts</a:t>
            </a:r>
            <a:endParaRPr lang="en-US" sz="2400" b="0" i="1"/>
          </a:p>
        </p:txBody>
      </p:sp>
      <p:sp>
        <p:nvSpPr>
          <p:cNvPr id="117" name="Titolo 1">
            <a:extLst>
              <a:ext uri="{FF2B5EF4-FFF2-40B4-BE49-F238E27FC236}">
                <a16:creationId xmlns:a16="http://schemas.microsoft.com/office/drawing/2014/main" id="{C4A56FB0-9F7B-9AE3-BC98-352BBC43B73F}"/>
              </a:ext>
            </a:extLst>
          </p:cNvPr>
          <p:cNvSpPr txBox="1">
            <a:spLocks/>
          </p:cNvSpPr>
          <p:nvPr/>
        </p:nvSpPr>
        <p:spPr>
          <a:xfrm>
            <a:off x="950257" y="1159172"/>
            <a:ext cx="10631808" cy="5651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rPr lang="en" sz="3600">
                <a:solidFill>
                  <a:schemeClr val="tx1"/>
                </a:solidFill>
                <a:cs typeface="Calibri"/>
              </a:rPr>
              <a:t>GENERAL</a:t>
            </a:r>
            <a:endParaRPr lang="en" sz="3600">
              <a:solidFill>
                <a:schemeClr val="tx1"/>
              </a:solidFill>
            </a:endParaRPr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5177EDC0-FA1B-5509-0578-E51D51D71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257" y="2327563"/>
            <a:ext cx="3800813" cy="3544077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3FEC4D0F-66DB-D6AB-ACF6-4D5BFC68E5A6}"/>
              </a:ext>
            </a:extLst>
          </p:cNvPr>
          <p:cNvSpPr txBox="1"/>
          <p:nvPr/>
        </p:nvSpPr>
        <p:spPr>
          <a:xfrm>
            <a:off x="5557083" y="1255323"/>
            <a:ext cx="60249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ea typeface="+mn-lt"/>
                <a:cs typeface="+mn-lt"/>
              </a:rPr>
              <a:t>Empowering citizens and enhancing patient care</a:t>
            </a: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FDC3C-4C1B-DCF4-8F55-5EED53E6D8FF}"/>
              </a:ext>
            </a:extLst>
          </p:cNvPr>
          <p:cNvSpPr txBox="1"/>
          <p:nvPr/>
        </p:nvSpPr>
        <p:spPr>
          <a:xfrm>
            <a:off x="5557082" y="2378867"/>
            <a:ext cx="60249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GB" sz="2400" dirty="0">
                <a:ea typeface="+mn-lt"/>
                <a:cs typeface="+mn-lt"/>
              </a:rPr>
              <a:t>Supporting healthcare providers and advancing medical systems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82CE3-23AF-CF26-3B7E-E92F6DCDAE27}"/>
              </a:ext>
            </a:extLst>
          </p:cNvPr>
          <p:cNvSpPr txBox="1"/>
          <p:nvPr/>
        </p:nvSpPr>
        <p:spPr>
          <a:xfrm>
            <a:off x="5557083" y="3503481"/>
            <a:ext cx="60249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ea typeface="+mn-lt"/>
                <a:cs typeface="+mn-lt"/>
              </a:rPr>
              <a:t>Developing industry and insurance companies’ engagement</a:t>
            </a: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2714E-6328-3E1B-DB4B-B46EE2482501}"/>
              </a:ext>
            </a:extLst>
          </p:cNvPr>
          <p:cNvSpPr txBox="1"/>
          <p:nvPr/>
        </p:nvSpPr>
        <p:spPr>
          <a:xfrm>
            <a:off x="5557082" y="4627603"/>
            <a:ext cx="60249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US" sz="2400">
                <a:ea typeface="+mn-lt"/>
                <a:cs typeface="+mn-lt"/>
              </a:rPr>
              <a:t>Influencing policy </a:t>
            </a:r>
            <a:r>
              <a:rPr lang="en-GB" sz="2400">
                <a:ea typeface="+mn-lt"/>
                <a:cs typeface="+mn-lt"/>
              </a:rPr>
              <a:t>and adopting a holistic approach to sustainability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266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>
            <a:extLst>
              <a:ext uri="{FF2B5EF4-FFF2-40B4-BE49-F238E27FC236}">
                <a16:creationId xmlns:a16="http://schemas.microsoft.com/office/drawing/2014/main" id="{2DE8C6B6-CB48-8667-899D-8C92D4E0AA6F}"/>
              </a:ext>
            </a:extLst>
          </p:cNvPr>
          <p:cNvSpPr txBox="1">
            <a:spLocks/>
          </p:cNvSpPr>
          <p:nvPr/>
        </p:nvSpPr>
        <p:spPr>
          <a:xfrm>
            <a:off x="950257" y="690183"/>
            <a:ext cx="2402208" cy="5651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rPr lang="en" sz="2400" b="0" i="1">
                <a:cs typeface="Calibri"/>
              </a:rPr>
              <a:t>Expected impacts</a:t>
            </a:r>
            <a:endParaRPr lang="en-US" sz="2400" b="0" i="1"/>
          </a:p>
        </p:txBody>
      </p:sp>
      <p:sp>
        <p:nvSpPr>
          <p:cNvPr id="117" name="Titolo 1">
            <a:extLst>
              <a:ext uri="{FF2B5EF4-FFF2-40B4-BE49-F238E27FC236}">
                <a16:creationId xmlns:a16="http://schemas.microsoft.com/office/drawing/2014/main" id="{C4A56FB0-9F7B-9AE3-BC98-352BBC43B73F}"/>
              </a:ext>
            </a:extLst>
          </p:cNvPr>
          <p:cNvSpPr txBox="1">
            <a:spLocks/>
          </p:cNvSpPr>
          <p:nvPr/>
        </p:nvSpPr>
        <p:spPr>
          <a:xfrm>
            <a:off x="950257" y="1159172"/>
            <a:ext cx="10631808" cy="5651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rPr lang="en-GB" sz="3600">
                <a:solidFill>
                  <a:schemeClr val="tx1"/>
                </a:solidFill>
                <a:cs typeface="Calibri"/>
              </a:rPr>
              <a:t>ENVIRONMENTAL</a:t>
            </a:r>
            <a:endParaRPr lang="en" sz="3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FDC3C-4C1B-DCF4-8F55-5EED53E6D8FF}"/>
              </a:ext>
            </a:extLst>
          </p:cNvPr>
          <p:cNvSpPr txBox="1"/>
          <p:nvPr/>
        </p:nvSpPr>
        <p:spPr>
          <a:xfrm>
            <a:off x="5557082" y="2185977"/>
            <a:ext cx="60249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732t CO₂ </a:t>
            </a:r>
            <a:r>
              <a:rPr lang="en-US" sz="2000" dirty="0">
                <a:ea typeface="+mn-lt"/>
                <a:cs typeface="+mn-lt"/>
              </a:rPr>
              <a:t>approximately saved</a:t>
            </a:r>
            <a:endParaRPr lang="en-US" sz="2000" dirty="0"/>
          </a:p>
        </p:txBody>
      </p:sp>
      <p:pic>
        <p:nvPicPr>
          <p:cNvPr id="6" name="Graphic 129">
            <a:extLst>
              <a:ext uri="{FF2B5EF4-FFF2-40B4-BE49-F238E27FC236}">
                <a16:creationId xmlns:a16="http://schemas.microsoft.com/office/drawing/2014/main" id="{AD4F0144-E52A-83F2-D693-41ACB8CB53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0256" y="2070827"/>
            <a:ext cx="3800813" cy="3800813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C893B7B8-3F36-22AD-78B2-0EC753F71C9E}"/>
              </a:ext>
            </a:extLst>
          </p:cNvPr>
          <p:cNvSpPr txBox="1"/>
          <p:nvPr/>
        </p:nvSpPr>
        <p:spPr>
          <a:xfrm>
            <a:off x="5557082" y="1724312"/>
            <a:ext cx="70267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US" sz="2400">
                <a:ea typeface="+mn-lt"/>
                <a:cs typeface="+mn-lt"/>
              </a:rPr>
              <a:t>4 IDENTIFIED CLINICAL SITES</a:t>
            </a:r>
            <a:endParaRPr lang="en-US" sz="240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6FAB29B-C522-0967-058E-0CEDD92E3F84}"/>
              </a:ext>
            </a:extLst>
          </p:cNvPr>
          <p:cNvSpPr txBox="1"/>
          <p:nvPr/>
        </p:nvSpPr>
        <p:spPr>
          <a:xfrm>
            <a:off x="5557082" y="4951663"/>
            <a:ext cx="60249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13,298t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b="1">
                <a:solidFill>
                  <a:srgbClr val="EC6E00"/>
                </a:solidFill>
                <a:ea typeface="+mn-lt"/>
                <a:cs typeface="+mn-lt"/>
              </a:rPr>
              <a:t>CO₂</a:t>
            </a:r>
            <a:r>
              <a:rPr lang="en-US" sz="2000">
                <a:ea typeface="+mn-lt"/>
                <a:cs typeface="+mn-lt"/>
              </a:rPr>
              <a:t> saved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D1831EEA-DF5A-9B91-621A-BF90D4B07781}"/>
              </a:ext>
            </a:extLst>
          </p:cNvPr>
          <p:cNvSpPr txBox="1"/>
          <p:nvPr/>
        </p:nvSpPr>
        <p:spPr>
          <a:xfrm>
            <a:off x="5557082" y="4489998"/>
            <a:ext cx="70267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US" sz="2400">
                <a:ea typeface="+mn-lt"/>
                <a:cs typeface="+mn-lt"/>
              </a:rPr>
              <a:t>5 YEARS AFTER THE END OF THE PROJECT</a:t>
            </a:r>
            <a:endParaRPr lang="en-US" sz="240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7ED61B8-7934-1C11-300C-4EBC589DDCA8}"/>
              </a:ext>
            </a:extLst>
          </p:cNvPr>
          <p:cNvSpPr txBox="1"/>
          <p:nvPr/>
        </p:nvSpPr>
        <p:spPr>
          <a:xfrm>
            <a:off x="5557082" y="3568820"/>
            <a:ext cx="60249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1,231t of CO₂ </a:t>
            </a:r>
            <a:r>
              <a:rPr lang="en-US" sz="2000" dirty="0">
                <a:ea typeface="+mn-lt"/>
                <a:cs typeface="+mn-lt"/>
              </a:rPr>
              <a:t>approximative additional savings</a:t>
            </a:r>
            <a:endParaRPr lang="en-US" sz="20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2E3255A-B35A-EA2F-DB29-ED177337C615}"/>
              </a:ext>
            </a:extLst>
          </p:cNvPr>
          <p:cNvSpPr txBox="1"/>
          <p:nvPr/>
        </p:nvSpPr>
        <p:spPr>
          <a:xfrm>
            <a:off x="5557082" y="3107155"/>
            <a:ext cx="70267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US" sz="2400">
                <a:ea typeface="+mn-lt"/>
                <a:cs typeface="+mn-lt"/>
              </a:rPr>
              <a:t>ADDITIONAL 25 EXTENDED PILOT SITES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7136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>
            <a:extLst>
              <a:ext uri="{FF2B5EF4-FFF2-40B4-BE49-F238E27FC236}">
                <a16:creationId xmlns:a16="http://schemas.microsoft.com/office/drawing/2014/main" id="{2DE8C6B6-CB48-8667-899D-8C92D4E0AA6F}"/>
              </a:ext>
            </a:extLst>
          </p:cNvPr>
          <p:cNvSpPr txBox="1">
            <a:spLocks/>
          </p:cNvSpPr>
          <p:nvPr/>
        </p:nvSpPr>
        <p:spPr>
          <a:xfrm>
            <a:off x="950257" y="690183"/>
            <a:ext cx="2402208" cy="5651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rPr lang="en" sz="2400" b="0" i="1">
                <a:cs typeface="Calibri"/>
              </a:rPr>
              <a:t>Expected impacts</a:t>
            </a:r>
            <a:endParaRPr lang="en-US" sz="2400" b="0" i="1"/>
          </a:p>
        </p:txBody>
      </p:sp>
      <p:sp>
        <p:nvSpPr>
          <p:cNvPr id="117" name="Titolo 1">
            <a:extLst>
              <a:ext uri="{FF2B5EF4-FFF2-40B4-BE49-F238E27FC236}">
                <a16:creationId xmlns:a16="http://schemas.microsoft.com/office/drawing/2014/main" id="{C4A56FB0-9F7B-9AE3-BC98-352BBC43B73F}"/>
              </a:ext>
            </a:extLst>
          </p:cNvPr>
          <p:cNvSpPr txBox="1">
            <a:spLocks/>
          </p:cNvSpPr>
          <p:nvPr/>
        </p:nvSpPr>
        <p:spPr>
          <a:xfrm>
            <a:off x="950257" y="1159172"/>
            <a:ext cx="10631808" cy="5651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rPr lang="en-GB" sz="3600">
                <a:solidFill>
                  <a:schemeClr val="tx1"/>
                </a:solidFill>
                <a:cs typeface="Calibri"/>
              </a:rPr>
              <a:t>COST SAVINGS </a:t>
            </a:r>
            <a:endParaRPr lang="en" sz="3600">
              <a:solidFill>
                <a:schemeClr val="tx1"/>
              </a:solidFill>
            </a:endParaRPr>
          </a:p>
        </p:txBody>
      </p:sp>
      <p:pic>
        <p:nvPicPr>
          <p:cNvPr id="7" name="Graphic 129">
            <a:extLst>
              <a:ext uri="{FF2B5EF4-FFF2-40B4-BE49-F238E27FC236}">
                <a16:creationId xmlns:a16="http://schemas.microsoft.com/office/drawing/2014/main" id="{4F05C1EB-1EB9-8D30-E2F6-F37B4299E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0257" y="2381854"/>
            <a:ext cx="3421021" cy="3489786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35B13B35-0E74-775D-F666-E3F3EEDEE87F}"/>
              </a:ext>
            </a:extLst>
          </p:cNvPr>
          <p:cNvSpPr txBox="1"/>
          <p:nvPr/>
        </p:nvSpPr>
        <p:spPr>
          <a:xfrm>
            <a:off x="5557082" y="2185977"/>
            <a:ext cx="60249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GB" sz="2000" b="1">
                <a:solidFill>
                  <a:schemeClr val="bg1"/>
                </a:solidFill>
                <a:ea typeface="+mn-lt"/>
                <a:cs typeface="+mn-lt"/>
              </a:rPr>
              <a:t>&gt;</a:t>
            </a:r>
            <a:r>
              <a:rPr lang="en-GB" sz="2000" b="1">
                <a:ea typeface="+mn-lt"/>
                <a:cs typeface="+mn-lt"/>
              </a:rPr>
              <a:t> </a:t>
            </a:r>
            <a:r>
              <a:rPr lang="en-GB" sz="2000" b="1">
                <a:solidFill>
                  <a:srgbClr val="EC6E00"/>
                </a:solidFill>
                <a:ea typeface="+mn-lt"/>
                <a:cs typeface="+mn-lt"/>
              </a:rPr>
              <a:t>€300,000 </a:t>
            </a:r>
            <a:r>
              <a:rPr lang="en-GB" sz="2000">
                <a:ea typeface="+mn-lt"/>
                <a:cs typeface="+mn-lt"/>
              </a:rPr>
              <a:t>approximately saved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5F5BE67E-80C3-3703-2F6F-8B4C59AA1C30}"/>
              </a:ext>
            </a:extLst>
          </p:cNvPr>
          <p:cNvSpPr txBox="1"/>
          <p:nvPr/>
        </p:nvSpPr>
        <p:spPr>
          <a:xfrm>
            <a:off x="5557082" y="1724312"/>
            <a:ext cx="70267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US" sz="2400">
                <a:ea typeface="+mn-lt"/>
                <a:cs typeface="+mn-lt"/>
              </a:rPr>
              <a:t>4 IDENTIFIED CLINICAL SITES</a:t>
            </a:r>
            <a:endParaRPr lang="en-US" sz="240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535F81DF-78E8-9163-139C-4C1EDD1506EC}"/>
              </a:ext>
            </a:extLst>
          </p:cNvPr>
          <p:cNvSpPr txBox="1"/>
          <p:nvPr/>
        </p:nvSpPr>
        <p:spPr>
          <a:xfrm>
            <a:off x="5557082" y="4951663"/>
            <a:ext cx="60249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€5,7M </a:t>
            </a:r>
            <a:r>
              <a:rPr lang="en-US" sz="2000">
                <a:ea typeface="+mn-lt"/>
                <a:cs typeface="+mn-lt"/>
              </a:rPr>
              <a:t>additional</a:t>
            </a:r>
            <a:r>
              <a:rPr lang="en-GB" sz="2000" b="0" i="0"/>
              <a:t> total savings across 270 sites</a:t>
            </a:r>
            <a:endParaRPr lang="en-US" sz="200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8E558391-D343-496D-FBC6-310F3A399B38}"/>
              </a:ext>
            </a:extLst>
          </p:cNvPr>
          <p:cNvSpPr txBox="1"/>
          <p:nvPr/>
        </p:nvSpPr>
        <p:spPr>
          <a:xfrm>
            <a:off x="5557082" y="4489998"/>
            <a:ext cx="70267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US" sz="2400">
                <a:ea typeface="+mn-lt"/>
                <a:cs typeface="+mn-lt"/>
              </a:rPr>
              <a:t>5 YEARS AFTER THE END OF THE PROJECT</a:t>
            </a:r>
            <a:endParaRPr lang="en-US" sz="2400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C87DDCB4-42C2-24B6-997D-6D59DB6C424F}"/>
              </a:ext>
            </a:extLst>
          </p:cNvPr>
          <p:cNvSpPr txBox="1"/>
          <p:nvPr/>
        </p:nvSpPr>
        <p:spPr>
          <a:xfrm>
            <a:off x="5557082" y="3568820"/>
            <a:ext cx="60249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accent2"/>
              </a:buClr>
              <a:buSzPct val="100000"/>
              <a:buFont typeface="Wingdings" pitchFamily="2" charset="2"/>
              <a:buChar char="q"/>
            </a:pP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&gt; €500,000 </a:t>
            </a:r>
            <a:r>
              <a:rPr lang="en-US" sz="2000">
                <a:ea typeface="+mn-lt"/>
                <a:cs typeface="+mn-lt"/>
              </a:rPr>
              <a:t>approximative additional savings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1B423EE-2700-A291-9298-189CBF2C5787}"/>
              </a:ext>
            </a:extLst>
          </p:cNvPr>
          <p:cNvSpPr txBox="1"/>
          <p:nvPr/>
        </p:nvSpPr>
        <p:spPr>
          <a:xfrm>
            <a:off x="5557082" y="3107155"/>
            <a:ext cx="70267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US" sz="2400">
                <a:ea typeface="+mn-lt"/>
                <a:cs typeface="+mn-lt"/>
              </a:rPr>
              <a:t>ADDITIONAL 25 EXTENDED PILOT SITES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9647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E39F1-2659-8143-B910-D37B20C3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Solutions</a:t>
            </a:r>
          </a:p>
        </p:txBody>
      </p:sp>
      <p:sp>
        <p:nvSpPr>
          <p:cNvPr id="4" name="Rectangle: Diagonal Corners Rounded 7">
            <a:extLst>
              <a:ext uri="{FF2B5EF4-FFF2-40B4-BE49-F238E27FC236}">
                <a16:creationId xmlns:a16="http://schemas.microsoft.com/office/drawing/2014/main" id="{8C9CFA1F-2556-91A4-8866-8C53E0E84EBB}"/>
              </a:ext>
            </a:extLst>
          </p:cNvPr>
          <p:cNvSpPr>
            <a:spLocks/>
          </p:cNvSpPr>
          <p:nvPr/>
        </p:nvSpPr>
        <p:spPr>
          <a:xfrm flipH="1">
            <a:off x="898785" y="1925933"/>
            <a:ext cx="5115787" cy="1155636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D0833166-DE36-6818-356E-4E9B6055954E}"/>
              </a:ext>
            </a:extLst>
          </p:cNvPr>
          <p:cNvSpPr txBox="1"/>
          <p:nvPr/>
        </p:nvSpPr>
        <p:spPr>
          <a:xfrm>
            <a:off x="2151133" y="2170417"/>
            <a:ext cx="386343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i="0" kern="1200"/>
              <a:t>Guidelines</a:t>
            </a:r>
            <a:r>
              <a:rPr lang="en-GB" b="0" i="0" kern="1200">
                <a:solidFill>
                  <a:schemeClr val="bg1"/>
                </a:solidFill>
              </a:rPr>
              <a:t> and </a:t>
            </a:r>
            <a:r>
              <a:rPr lang="en-GB" b="1" i="0" kern="1200"/>
              <a:t>recommendations</a:t>
            </a:r>
            <a:r>
              <a:rPr lang="en-GB" b="0" i="0" kern="1200"/>
              <a:t> </a:t>
            </a:r>
          </a:p>
          <a:p>
            <a:r>
              <a:rPr lang="en-GB" b="0" i="0" kern="1200">
                <a:solidFill>
                  <a:schemeClr val="bg1"/>
                </a:solidFill>
              </a:rPr>
              <a:t>for green kidney care.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CC9D25D3-A41F-9B60-DE8D-1B21D6859E44}"/>
              </a:ext>
            </a:extLst>
          </p:cNvPr>
          <p:cNvSpPr/>
          <p:nvPr/>
        </p:nvSpPr>
        <p:spPr>
          <a:xfrm>
            <a:off x="1170863" y="2104018"/>
            <a:ext cx="811753" cy="797602"/>
          </a:xfrm>
          <a:prstGeom prst="ellipse">
            <a:avLst/>
          </a:prstGeom>
          <a:blipFill rotWithShape="0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noFill/>
            </a:endParaRPr>
          </a:p>
        </p:txBody>
      </p:sp>
      <p:sp>
        <p:nvSpPr>
          <p:cNvPr id="17" name="Rectangle: Diagonal Corners Rounded 7">
            <a:extLst>
              <a:ext uri="{FF2B5EF4-FFF2-40B4-BE49-F238E27FC236}">
                <a16:creationId xmlns:a16="http://schemas.microsoft.com/office/drawing/2014/main" id="{A531FA42-AC9A-BCC1-C293-B11CFB080EFD}"/>
              </a:ext>
            </a:extLst>
          </p:cNvPr>
          <p:cNvSpPr>
            <a:spLocks/>
          </p:cNvSpPr>
          <p:nvPr/>
        </p:nvSpPr>
        <p:spPr>
          <a:xfrm flipH="1">
            <a:off x="898785" y="3258119"/>
            <a:ext cx="5115787" cy="1155636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60549EA0-75D7-35A7-7876-D610A9C845AF}"/>
              </a:ext>
            </a:extLst>
          </p:cNvPr>
          <p:cNvSpPr txBox="1"/>
          <p:nvPr/>
        </p:nvSpPr>
        <p:spPr>
          <a:xfrm>
            <a:off x="2151133" y="3502603"/>
            <a:ext cx="365064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/>
              <a:t>4-impact benchmarking tool </a:t>
            </a:r>
            <a:r>
              <a:rPr lang="en-GB" sz="1800">
                <a:solidFill>
                  <a:schemeClr val="bg1"/>
                </a:solidFill>
              </a:rPr>
              <a:t>and </a:t>
            </a:r>
            <a:r>
              <a:rPr lang="en-GB" sz="1800" b="1"/>
              <a:t>dashboard.</a:t>
            </a:r>
            <a:endParaRPr lang="en-US"/>
          </a:p>
        </p:txBody>
      </p:sp>
      <p:sp>
        <p:nvSpPr>
          <p:cNvPr id="20" name="Rectangle: Diagonal Corners Rounded 7">
            <a:extLst>
              <a:ext uri="{FF2B5EF4-FFF2-40B4-BE49-F238E27FC236}">
                <a16:creationId xmlns:a16="http://schemas.microsoft.com/office/drawing/2014/main" id="{D707001C-0F93-51B2-26BB-0CF4301A1207}"/>
              </a:ext>
            </a:extLst>
          </p:cNvPr>
          <p:cNvSpPr>
            <a:spLocks/>
          </p:cNvSpPr>
          <p:nvPr/>
        </p:nvSpPr>
        <p:spPr>
          <a:xfrm flipH="1">
            <a:off x="898785" y="4590305"/>
            <a:ext cx="5115787" cy="1155636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21FAA4AC-24AC-E962-1CB2-C5822F3C2562}"/>
              </a:ext>
            </a:extLst>
          </p:cNvPr>
          <p:cNvSpPr txBox="1"/>
          <p:nvPr/>
        </p:nvSpPr>
        <p:spPr>
          <a:xfrm>
            <a:off x="2151133" y="4834789"/>
            <a:ext cx="365064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 i="0" kern="1200"/>
              <a:t>Set of workflow optimisations </a:t>
            </a:r>
            <a:r>
              <a:rPr lang="en-GB" sz="1800" i="0" kern="1200">
                <a:solidFill>
                  <a:schemeClr val="bg1"/>
                </a:solidFill>
              </a:rPr>
              <a:t>to promote sustainable care.</a:t>
            </a:r>
          </a:p>
        </p:txBody>
      </p:sp>
      <p:pic>
        <p:nvPicPr>
          <p:cNvPr id="39" name="Picture 14">
            <a:extLst>
              <a:ext uri="{FF2B5EF4-FFF2-40B4-BE49-F238E27FC236}">
                <a16:creationId xmlns:a16="http://schemas.microsoft.com/office/drawing/2014/main" id="{6BB4C3C7-635A-62EF-84EC-E441BA4CE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63" y="3422053"/>
            <a:ext cx="811753" cy="811753"/>
          </a:xfrm>
          <a:prstGeom prst="rect">
            <a:avLst/>
          </a:prstGeom>
          <a:effectLst/>
        </p:spPr>
      </p:pic>
      <p:pic>
        <p:nvPicPr>
          <p:cNvPr id="41" name="Picture 17">
            <a:extLst>
              <a:ext uri="{FF2B5EF4-FFF2-40B4-BE49-F238E27FC236}">
                <a16:creationId xmlns:a16="http://schemas.microsoft.com/office/drawing/2014/main" id="{28F8335F-2511-CA39-0676-30D3EA135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100" y="4755330"/>
            <a:ext cx="807515" cy="807515"/>
          </a:xfrm>
          <a:prstGeom prst="rect">
            <a:avLst/>
          </a:prstGeom>
          <a:effectLst/>
        </p:spPr>
      </p:pic>
      <p:sp>
        <p:nvSpPr>
          <p:cNvPr id="42" name="Rectangle: Diagonal Corners Rounded 7">
            <a:extLst>
              <a:ext uri="{FF2B5EF4-FFF2-40B4-BE49-F238E27FC236}">
                <a16:creationId xmlns:a16="http://schemas.microsoft.com/office/drawing/2014/main" id="{93439E79-75B2-4BCE-3B7C-E348D3D2367F}"/>
              </a:ext>
            </a:extLst>
          </p:cNvPr>
          <p:cNvSpPr>
            <a:spLocks/>
          </p:cNvSpPr>
          <p:nvPr/>
        </p:nvSpPr>
        <p:spPr>
          <a:xfrm flipH="1">
            <a:off x="6179121" y="1925933"/>
            <a:ext cx="5115787" cy="1155636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3" name="TextBox 36">
            <a:extLst>
              <a:ext uri="{FF2B5EF4-FFF2-40B4-BE49-F238E27FC236}">
                <a16:creationId xmlns:a16="http://schemas.microsoft.com/office/drawing/2014/main" id="{36461DB7-7839-E34B-BF45-A0FA18BE85FB}"/>
              </a:ext>
            </a:extLst>
          </p:cNvPr>
          <p:cNvSpPr txBox="1"/>
          <p:nvPr/>
        </p:nvSpPr>
        <p:spPr>
          <a:xfrm>
            <a:off x="7431469" y="2065913"/>
            <a:ext cx="3863439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i="0" kern="1200"/>
              <a:t>4-factor LCA </a:t>
            </a:r>
            <a:r>
              <a:rPr lang="en-GB" sz="1600" b="1" i="0" kern="1200"/>
              <a:t>database </a:t>
            </a:r>
            <a:r>
              <a:rPr lang="en-GB" sz="1600" b="0" i="0" kern="1200">
                <a:solidFill>
                  <a:schemeClr val="bg1"/>
                </a:solidFill>
              </a:rPr>
              <a:t>(</a:t>
            </a:r>
            <a:r>
              <a:rPr lang="en-GB" sz="1600">
                <a:solidFill>
                  <a:schemeClr val="bg1"/>
                </a:solidFill>
              </a:rPr>
              <a:t>s</a:t>
            </a:r>
            <a:r>
              <a:rPr lang="en-GB" sz="1600" b="0" i="0" kern="1200">
                <a:solidFill>
                  <a:schemeClr val="bg1"/>
                </a:solidFill>
              </a:rPr>
              <a:t>ocial, environmental, financial and health factors).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5" name="Rectangle: Diagonal Corners Rounded 7">
            <a:extLst>
              <a:ext uri="{FF2B5EF4-FFF2-40B4-BE49-F238E27FC236}">
                <a16:creationId xmlns:a16="http://schemas.microsoft.com/office/drawing/2014/main" id="{3CD63E02-6ECC-9B1F-3F98-DF3DE9DA31F1}"/>
              </a:ext>
            </a:extLst>
          </p:cNvPr>
          <p:cNvSpPr>
            <a:spLocks/>
          </p:cNvSpPr>
          <p:nvPr/>
        </p:nvSpPr>
        <p:spPr>
          <a:xfrm flipH="1">
            <a:off x="6179121" y="3258119"/>
            <a:ext cx="5115787" cy="1155636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174DAD51-B04B-8D64-C574-1B2095ECA6AB}"/>
              </a:ext>
            </a:extLst>
          </p:cNvPr>
          <p:cNvSpPr txBox="1"/>
          <p:nvPr/>
        </p:nvSpPr>
        <p:spPr>
          <a:xfrm>
            <a:off x="7431469" y="3359368"/>
            <a:ext cx="378031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 i="0" kern="1200" dirty="0"/>
              <a:t>Training modules </a:t>
            </a:r>
            <a:r>
              <a:rPr lang="en-GB" sz="1800" i="0" kern="1200" dirty="0">
                <a:solidFill>
                  <a:schemeClr val="bg1"/>
                </a:solidFill>
              </a:rPr>
              <a:t>for healthcare professionals and the general public.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: Diagonal Corners Rounded 7">
            <a:extLst>
              <a:ext uri="{FF2B5EF4-FFF2-40B4-BE49-F238E27FC236}">
                <a16:creationId xmlns:a16="http://schemas.microsoft.com/office/drawing/2014/main" id="{2B97EB41-E7EC-D38B-AA1B-5161F4908EFA}"/>
              </a:ext>
            </a:extLst>
          </p:cNvPr>
          <p:cNvSpPr>
            <a:spLocks/>
          </p:cNvSpPr>
          <p:nvPr/>
        </p:nvSpPr>
        <p:spPr>
          <a:xfrm flipH="1">
            <a:off x="6179121" y="4590305"/>
            <a:ext cx="5115787" cy="1155636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E6C852AD-763A-30B3-967B-E37D166521D4}"/>
              </a:ext>
            </a:extLst>
          </p:cNvPr>
          <p:cNvSpPr txBox="1"/>
          <p:nvPr/>
        </p:nvSpPr>
        <p:spPr>
          <a:xfrm>
            <a:off x="7431469" y="4834789"/>
            <a:ext cx="365064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 i="0" kern="1200"/>
              <a:t>Set of technical innovations </a:t>
            </a:r>
            <a:r>
              <a:rPr lang="en-GB" sz="1800" i="0" kern="1200">
                <a:solidFill>
                  <a:schemeClr val="bg1"/>
                </a:solidFill>
              </a:rPr>
              <a:t>to promote sustainable care.</a:t>
            </a:r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id="{C522BA38-0A5F-80CE-5105-200070DC6972}"/>
              </a:ext>
            </a:extLst>
          </p:cNvPr>
          <p:cNvSpPr/>
          <p:nvPr/>
        </p:nvSpPr>
        <p:spPr>
          <a:xfrm>
            <a:off x="6451200" y="2104018"/>
            <a:ext cx="811752" cy="797602"/>
          </a:xfrm>
          <a:prstGeom prst="ellipse">
            <a:avLst/>
          </a:prstGeom>
          <a:blipFill rotWithShape="0">
            <a:blip r:embed="rId5"/>
            <a:srcRect/>
            <a:stretch>
              <a:fillRect/>
            </a:stretch>
          </a:blipFill>
          <a:effectLst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55" name="Picture 27">
            <a:extLst>
              <a:ext uri="{FF2B5EF4-FFF2-40B4-BE49-F238E27FC236}">
                <a16:creationId xmlns:a16="http://schemas.microsoft.com/office/drawing/2014/main" id="{3BC8A9D6-FAE5-50DF-26C7-50A023C80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199" y="3422053"/>
            <a:ext cx="811753" cy="811753"/>
          </a:xfrm>
          <a:prstGeom prst="rect">
            <a:avLst/>
          </a:prstGeom>
          <a:effectLst/>
        </p:spPr>
      </p:pic>
      <p:pic>
        <p:nvPicPr>
          <p:cNvPr id="58" name="Picture 19">
            <a:extLst>
              <a:ext uri="{FF2B5EF4-FFF2-40B4-BE49-F238E27FC236}">
                <a16:creationId xmlns:a16="http://schemas.microsoft.com/office/drawing/2014/main" id="{9DB8976F-CB02-383B-166A-C39016BA8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199" y="4755329"/>
            <a:ext cx="807515" cy="8075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909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Diagonal Corners Rounded 7">
            <a:extLst>
              <a:ext uri="{FF2B5EF4-FFF2-40B4-BE49-F238E27FC236}">
                <a16:creationId xmlns:a16="http://schemas.microsoft.com/office/drawing/2014/main" id="{A8A37404-3B24-01AE-227B-2AF5001F873F}"/>
              </a:ext>
            </a:extLst>
          </p:cNvPr>
          <p:cNvSpPr>
            <a:spLocks/>
          </p:cNvSpPr>
          <p:nvPr/>
        </p:nvSpPr>
        <p:spPr>
          <a:xfrm flipH="1">
            <a:off x="980212" y="1799205"/>
            <a:ext cx="10231566" cy="1302741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EE39F1-2659-8143-B910-D37B20C3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solidFill>
                  <a:schemeClr val="tx1"/>
                </a:solidFill>
                <a:latin typeface="+mn-lt"/>
              </a:rPr>
              <a:t>Selected technical innovations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63048535-9C81-7022-B727-7A2B77DFB855}"/>
              </a:ext>
            </a:extLst>
          </p:cNvPr>
          <p:cNvSpPr txBox="1"/>
          <p:nvPr/>
        </p:nvSpPr>
        <p:spPr>
          <a:xfrm>
            <a:off x="1299962" y="1988910"/>
            <a:ext cx="967668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ea typeface="+mn-lt"/>
                <a:cs typeface="+mn-lt"/>
              </a:rPr>
              <a:t>ADVANCEMENTS IN WATER TREATMENT FOR DIALYSIS</a:t>
            </a:r>
            <a:endParaRPr lang="en-US" b="1"/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Develop a comprehensive EU-wide knowledge base that captures sustainability trends, best practices, and key performance indicators across various healthcare settings.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: Diagonal Corners Rounded 7">
            <a:extLst>
              <a:ext uri="{FF2B5EF4-FFF2-40B4-BE49-F238E27FC236}">
                <a16:creationId xmlns:a16="http://schemas.microsoft.com/office/drawing/2014/main" id="{CDAA4F58-2981-4177-8E43-94A1BE73D216}"/>
              </a:ext>
            </a:extLst>
          </p:cNvPr>
          <p:cNvSpPr>
            <a:spLocks/>
          </p:cNvSpPr>
          <p:nvPr/>
        </p:nvSpPr>
        <p:spPr>
          <a:xfrm flipH="1">
            <a:off x="980212" y="3244548"/>
            <a:ext cx="10231566" cy="1489586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AAE2697B-ED7C-06AE-1747-ED8CBD19F2D8}"/>
              </a:ext>
            </a:extLst>
          </p:cNvPr>
          <p:cNvSpPr txBox="1"/>
          <p:nvPr/>
        </p:nvSpPr>
        <p:spPr>
          <a:xfrm>
            <a:off x="1299962" y="3434253"/>
            <a:ext cx="967668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ea typeface="+mn-lt"/>
                <a:cs typeface="+mn-lt"/>
              </a:rPr>
              <a:t>TECHNOLOGIES THAT USE RENEWABLE ENERGY AND/OR REDUCE ENERGY CONSUMPTION</a:t>
            </a:r>
            <a:endParaRPr lang="en-US" b="1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Implement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organisational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transformations and technical advancements that not only reduce environmental impact but also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optimise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cost-effectiveness and improve patient health outcomes.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: Diagonal Corners Rounded 7">
            <a:extLst>
              <a:ext uri="{FF2B5EF4-FFF2-40B4-BE49-F238E27FC236}">
                <a16:creationId xmlns:a16="http://schemas.microsoft.com/office/drawing/2014/main" id="{F1E12062-50AA-8C53-9B5B-7310A514CC5F}"/>
              </a:ext>
            </a:extLst>
          </p:cNvPr>
          <p:cNvSpPr>
            <a:spLocks/>
          </p:cNvSpPr>
          <p:nvPr/>
        </p:nvSpPr>
        <p:spPr>
          <a:xfrm flipH="1">
            <a:off x="980212" y="4876736"/>
            <a:ext cx="10231566" cy="1302741"/>
          </a:xfrm>
          <a:prstGeom prst="round2DiagRect">
            <a:avLst/>
          </a:prstGeom>
          <a:solidFill>
            <a:srgbClr val="0F412C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356537F5-4619-30E8-17E8-EB82DE585A9C}"/>
              </a:ext>
            </a:extLst>
          </p:cNvPr>
          <p:cNvSpPr txBox="1"/>
          <p:nvPr/>
        </p:nvSpPr>
        <p:spPr>
          <a:xfrm>
            <a:off x="1299962" y="5066441"/>
            <a:ext cx="967668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ea typeface="+mn-lt"/>
                <a:cs typeface="+mn-lt"/>
              </a:rPr>
              <a:t>SCALABLE SUSTAINABLE PRACTICES </a:t>
            </a:r>
            <a:endParaRPr lang="en-US" b="1"/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Establish a robust framework for scaling up sustainable kidney care, featuring advanced tools for benchmarking and detailed guidelines to ensure wide adoption and consistent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228538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3">
      <a:dk1>
        <a:srgbClr val="EC6E00"/>
      </a:dk1>
      <a:lt1>
        <a:srgbClr val="FFFFFF"/>
      </a:lt1>
      <a:dk2>
        <a:srgbClr val="0F412C"/>
      </a:dk2>
      <a:lt2>
        <a:srgbClr val="FFFFFF"/>
      </a:lt2>
      <a:accent1>
        <a:srgbClr val="EC6E00"/>
      </a:accent1>
      <a:accent2>
        <a:srgbClr val="88CCCA"/>
      </a:accent2>
      <a:accent3>
        <a:srgbClr val="F93E4E"/>
      </a:accent3>
      <a:accent4>
        <a:srgbClr val="7083D0"/>
      </a:accent4>
      <a:accent5>
        <a:srgbClr val="0E412B"/>
      </a:accent5>
      <a:accent6>
        <a:srgbClr val="FFFFFF"/>
      </a:accent6>
      <a:hlink>
        <a:srgbClr val="7083CF"/>
      </a:hlink>
      <a:folHlink>
        <a:srgbClr val="2B3D5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E15AA23B80C4EB6C86705B16F3D35" ma:contentTypeVersion="17" ma:contentTypeDescription="Creare un nuovo documento." ma:contentTypeScope="" ma:versionID="28de37fe07b173fa606d7bae5ee37540">
  <xsd:schema xmlns:xsd="http://www.w3.org/2001/XMLSchema" xmlns:xs="http://www.w3.org/2001/XMLSchema" xmlns:p="http://schemas.microsoft.com/office/2006/metadata/properties" xmlns:ns2="6ddba36a-3b54-4340-8d0b-f3f7dc831a1b" xmlns:ns3="2b9d502c-3c3a-41b1-a300-bdc8b09d7baa" targetNamespace="http://schemas.microsoft.com/office/2006/metadata/properties" ma:root="true" ma:fieldsID="e2e620613aebd73ba7f1a024997c91d8" ns2:_="" ns3:_="">
    <xsd:import namespace="6ddba36a-3b54-4340-8d0b-f3f7dc831a1b"/>
    <xsd:import namespace="2b9d502c-3c3a-41b1-a300-bdc8b09d7baa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ba36a-3b54-4340-8d0b-f3f7dc831a1b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7ad64976-b304-4091-b9f8-e307758f5f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Data" ma:index="22" nillable="true" ma:displayName="Data" ma:format="DateOnly" ma:internalName="Data">
      <xsd:simpleType>
        <xsd:restriction base="dms:DateTim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d502c-3c3a-41b1-a300-bdc8b09d7ba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392d885-fbcc-406a-9c27-6a5259193567}" ma:internalName="TaxCatchAll" ma:showField="CatchAllData" ma:web="2b9d502c-3c3a-41b1-a300-bdc8b09d7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9d502c-3c3a-41b1-a300-bdc8b09d7baa" xsi:nil="true"/>
    <lcf76f155ced4ddcb4097134ff3c332f xmlns="6ddba36a-3b54-4340-8d0b-f3f7dc831a1b">
      <Terms xmlns="http://schemas.microsoft.com/office/infopath/2007/PartnerControls"/>
    </lcf76f155ced4ddcb4097134ff3c332f>
    <_Flow_SignoffStatus xmlns="6ddba36a-3b54-4340-8d0b-f3f7dc831a1b" xsi:nil="true"/>
    <Data xmlns="6ddba36a-3b54-4340-8d0b-f3f7dc831a1b" xsi:nil="true"/>
    <SharedWithUsers xmlns="2b9d502c-3c3a-41b1-a300-bdc8b09d7baa">
      <UserInfo>
        <DisplayName>Rossella Fiori</DisplayName>
        <AccountId>2841</AccountId>
        <AccountType/>
      </UserInfo>
      <UserInfo>
        <DisplayName>Caterina Falcinelli</DisplayName>
        <AccountId>2862</AccountId>
        <AccountType/>
      </UserInfo>
      <UserInfo>
        <DisplayName>Nicoletta Gomboli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A6FD9-2571-4624-8C6D-FA94DD5EA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ba36a-3b54-4340-8d0b-f3f7dc831a1b"/>
    <ds:schemaRef ds:uri="2b9d502c-3c3a-41b1-a300-bdc8b09d7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3D3810-D092-42F3-ABD9-BFFE0A4A07F8}">
  <ds:schemaRefs>
    <ds:schemaRef ds:uri="6ddba36a-3b54-4340-8d0b-f3f7dc831a1b"/>
    <ds:schemaRef ds:uri="http://purl.org/dc/terms/"/>
    <ds:schemaRef ds:uri="http://schemas.microsoft.com/office/2006/documentManagement/types"/>
    <ds:schemaRef ds:uri="2b9d502c-3c3a-41b1-a300-bdc8b09d7baa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7E1CCA-054A-47EA-8CDF-4DDEDCDBB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921</Words>
  <Application>Microsoft Office PowerPoint</Application>
  <PresentationFormat>Widescreen</PresentationFormat>
  <Paragraphs>101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Wingdings</vt:lpstr>
      <vt:lpstr>Tema di Office</vt:lpstr>
      <vt:lpstr>PowerPoint Presentation</vt:lpstr>
      <vt:lpstr>Consortium</vt:lpstr>
      <vt:lpstr>About KitNewCare</vt:lpstr>
      <vt:lpstr>Objectives</vt:lpstr>
      <vt:lpstr>PowerPoint Presentation</vt:lpstr>
      <vt:lpstr>PowerPoint Presentation</vt:lpstr>
      <vt:lpstr>PowerPoint Presentation</vt:lpstr>
      <vt:lpstr>Solutions</vt:lpstr>
      <vt:lpstr>Selected technical innovations</vt:lpstr>
      <vt:lpstr>Our clinical sites</vt:lpstr>
      <vt:lpstr>Lead Sites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Developing a model for environmentally sustainable and climate-neutral health and care systems using the kidney care pathway.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Lorenzo Cannella</dc:creator>
  <cp:lastModifiedBy>Caterina Falcinelli</cp:lastModifiedBy>
  <cp:revision>8</cp:revision>
  <dcterms:created xsi:type="dcterms:W3CDTF">2023-08-02T12:35:42Z</dcterms:created>
  <dcterms:modified xsi:type="dcterms:W3CDTF">2024-09-13T14:09:25Z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0x01010046FE15AA23B80C4EB6C86705B16F3D35</vt:lpwstr>
  </property>
  <property fmtid="{D5CDD505-2E9C-101B-9397-08002B2CF9AE}" pid="3" name="MediaServiceImageTags">
    <vt:lpwstr/>
  </property>
</Properties>
</file>